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2772" r:id="rId2"/>
    <p:sldId id="2912" r:id="rId3"/>
    <p:sldId id="2875" r:id="rId4"/>
    <p:sldId id="2888" r:id="rId5"/>
    <p:sldId id="2902" r:id="rId6"/>
    <p:sldId id="381" r:id="rId7"/>
    <p:sldId id="2889" r:id="rId8"/>
    <p:sldId id="2905" r:id="rId9"/>
    <p:sldId id="416" r:id="rId10"/>
    <p:sldId id="373" r:id="rId11"/>
    <p:sldId id="2890" r:id="rId12"/>
    <p:sldId id="454" r:id="rId13"/>
    <p:sldId id="457" r:id="rId14"/>
    <p:sldId id="2891" r:id="rId15"/>
    <p:sldId id="438" r:id="rId16"/>
    <p:sldId id="397" r:id="rId17"/>
    <p:sldId id="2908" r:id="rId18"/>
    <p:sldId id="401" r:id="rId19"/>
    <p:sldId id="2909" r:id="rId20"/>
    <p:sldId id="2892" r:id="rId21"/>
    <p:sldId id="405" r:id="rId22"/>
    <p:sldId id="2910" r:id="rId23"/>
    <p:sldId id="421" r:id="rId24"/>
    <p:sldId id="2911" r:id="rId25"/>
  </p:sldIdLst>
  <p:sldSz cx="12192000" cy="6858000"/>
  <p:notesSz cx="6796088" cy="9925050"/>
  <p:embeddedFontLst>
    <p:embeddedFont>
      <p:font typeface="Book Antiqua" panose="02040602050305030304" pitchFamily="18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MT Extra" panose="05050102010205020202" pitchFamily="18" charset="2"/>
      <p:regular r:id="rId33"/>
    </p:embeddedFont>
    <p:embeddedFont>
      <p:font typeface="Wingdings 3" panose="05040102010807070707" pitchFamily="18" charset="2"/>
      <p:regular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Arial Rounded MT Bold" panose="020B0604020202020204" charset="0"/>
      <p:regular r:id="rId39"/>
      <p:bold r:id="rId4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4D4D4D"/>
    <a:srgbClr val="5B9BD5"/>
    <a:srgbClr val="ECECEC"/>
    <a:srgbClr val="063D79"/>
    <a:srgbClr val="003399"/>
    <a:srgbClr val="C00101"/>
    <a:srgbClr val="FFE4DD"/>
    <a:srgbClr val="003C7F"/>
    <a:srgbClr val="E8C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7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9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50.wmf"/><Relationship Id="rId7" Type="http://schemas.openxmlformats.org/officeDocument/2006/relationships/image" Target="../media/image53.wmf"/><Relationship Id="rId2" Type="http://schemas.openxmlformats.org/officeDocument/2006/relationships/image" Target="../media/image49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1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3CF95C6-9887-4763-8D20-BF57EF3423CA}" type="slidenum">
              <a:rPr lang="de-DE">
                <a:latin typeface="Arial" charset="0"/>
              </a:rPr>
              <a:pPr/>
              <a:t>6</a:t>
            </a:fld>
            <a:endParaRPr lang="de-DE">
              <a:latin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012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0209CC-5A15-482F-9FCB-4E4A8E94539B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47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0F017B5-7152-47E6-9665-80F7FDD27085}" type="slidenum">
              <a:rPr lang="de-DE">
                <a:latin typeface="Arial" charset="0"/>
              </a:rPr>
              <a:pPr/>
              <a:t>9</a:t>
            </a:fld>
            <a:endParaRPr lang="de-DE">
              <a:latin typeface="Arial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12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C318F7F-59CB-410A-A37D-C3F3F83A8080}" type="slidenum">
              <a:rPr lang="de-DE">
                <a:latin typeface="Arial" charset="0"/>
              </a:rPr>
              <a:pPr/>
              <a:t>10</a:t>
            </a:fld>
            <a:endParaRPr lang="de-DE">
              <a:latin typeface="Arial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31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2898655-268B-4230-974F-8F4E34F6C271}" type="slidenum">
              <a:rPr lang="de-DE">
                <a:latin typeface="Arial" charset="0"/>
              </a:rPr>
              <a:pPr/>
              <a:t>12</a:t>
            </a:fld>
            <a:endParaRPr lang="de-DE">
              <a:latin typeface="Arial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878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9045B78-18D5-4DDD-ADBB-6BF0E93EA05A}" type="slidenum">
              <a:rPr lang="de-DE">
                <a:latin typeface="Arial" charset="0"/>
              </a:rPr>
              <a:pPr/>
              <a:t>13</a:t>
            </a:fld>
            <a:endParaRPr lang="de-DE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78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B1C04768-C338-4F82-BA56-D3E4A3E8EB9B}" type="slidenum">
              <a:rPr lang="de-DE">
                <a:latin typeface="Arial" charset="0"/>
              </a:rPr>
              <a:pPr/>
              <a:t>15</a:t>
            </a:fld>
            <a:endParaRPr lang="de-DE">
              <a:latin typeface="Arial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42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1860873-92A1-4CCD-8F6F-5D6A7D5D9E9A}" type="slidenum">
              <a:rPr lang="de-DE">
                <a:latin typeface="Arial" charset="0"/>
              </a:rPr>
              <a:pPr/>
              <a:t>16</a:t>
            </a:fld>
            <a:endParaRPr lang="de-DE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062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E2BD587-DD74-4465-B672-02A98904725C}" type="slidenum">
              <a:rPr lang="de-DE">
                <a:latin typeface="Arial" charset="0"/>
              </a:rPr>
              <a:pPr/>
              <a:t>18</a:t>
            </a:fld>
            <a:endParaRPr lang="de-DE">
              <a:latin typeface="Arial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38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FD5FE40-5B1B-429A-B3C8-4F119EA47ACB}" type="slidenum">
              <a:rPr lang="de-DE">
                <a:latin typeface="Arial" charset="0"/>
              </a:rPr>
              <a:pPr/>
              <a:t>21</a:t>
            </a:fld>
            <a:endParaRPr lang="de-DE"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10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952351-557D-4DC4-9AE2-801C987D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Klicken um das Titelformat zu bearbeiten</a:t>
            </a:r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.bin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7.wmf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1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1.bin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0.wmf"/><Relationship Id="rId5" Type="http://schemas.openxmlformats.org/officeDocument/2006/relationships/image" Target="../media/image25.png"/><Relationship Id="rId10" Type="http://schemas.openxmlformats.org/officeDocument/2006/relationships/oleObject" Target="../embeddings/oleObject10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9.wmf"/><Relationship Id="rId1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5.wmf"/><Relationship Id="rId17" Type="http://schemas.openxmlformats.org/officeDocument/2006/relationships/image" Target="../media/image31.png"/><Relationship Id="rId2" Type="http://schemas.openxmlformats.org/officeDocument/2006/relationships/tags" Target="../tags/tag5.xml"/><Relationship Id="rId16" Type="http://schemas.openxmlformats.org/officeDocument/2006/relationships/image" Target="../media/image1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4.emf"/><Relationship Id="rId4" Type="http://schemas.openxmlformats.org/officeDocument/2006/relationships/notesSlide" Target="../notesSlides/notesSlide5.xml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23.bin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2.wmf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30.wmf"/><Relationship Id="rId2" Type="http://schemas.openxmlformats.org/officeDocument/2006/relationships/tags" Target="../tags/tag6.xml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7.wmf"/><Relationship Id="rId5" Type="http://schemas.openxmlformats.org/officeDocument/2006/relationships/image" Target="../media/image61.png"/><Relationship Id="rId15" Type="http://schemas.openxmlformats.org/officeDocument/2006/relationships/image" Target="../media/image29.w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31.wmf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38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wmf"/><Relationship Id="rId12" Type="http://schemas.openxmlformats.org/officeDocument/2006/relationships/image" Target="../media/image73.png"/><Relationship Id="rId17" Type="http://schemas.openxmlformats.org/officeDocument/2006/relationships/oleObject" Target="../embeddings/oleObject30.bin"/><Relationship Id="rId2" Type="http://schemas.openxmlformats.org/officeDocument/2006/relationships/tags" Target="../tags/tag7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5.wmf"/><Relationship Id="rId5" Type="http://schemas.openxmlformats.org/officeDocument/2006/relationships/image" Target="../media/image72.png"/><Relationship Id="rId15" Type="http://schemas.openxmlformats.org/officeDocument/2006/relationships/oleObject" Target="../embeddings/oleObject29.bin"/><Relationship Id="rId10" Type="http://schemas.openxmlformats.org/officeDocument/2006/relationships/oleObject" Target="../embeddings/oleObject27.bin"/><Relationship Id="rId19" Type="http://schemas.openxmlformats.org/officeDocument/2006/relationships/oleObject" Target="../embeddings/oleObject31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4.wmf"/><Relationship Id="rId14" Type="http://schemas.openxmlformats.org/officeDocument/2006/relationships/image" Target="../media/image3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wmf"/><Relationship Id="rId2" Type="http://schemas.openxmlformats.org/officeDocument/2006/relationships/tags" Target="../tags/tag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8.png"/><Relationship Id="rId10" Type="http://schemas.openxmlformats.org/officeDocument/2006/relationships/image" Target="../media/image44.em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odeling.system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39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0.wmf"/><Relationship Id="rId2" Type="http://schemas.openxmlformats.org/officeDocument/2006/relationships/tags" Target="../tags/tag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image" Target="../media/image96.png"/><Relationship Id="rId10" Type="http://schemas.openxmlformats.org/officeDocument/2006/relationships/image" Target="../media/image49.wmf"/><Relationship Id="rId4" Type="http://schemas.openxmlformats.org/officeDocument/2006/relationships/notesSlide" Target="../notesSlides/notesSlide9.xml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5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54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51.wmf"/><Relationship Id="rId1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3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1.bin"/><Relationship Id="rId10" Type="http://schemas.openxmlformats.org/officeDocument/2006/relationships/image" Target="../media/image48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5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2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nb-NO" sz="3200" kern="0" dirty="0">
                <a:solidFill>
                  <a:srgbClr val="1F5394"/>
                </a:solidFill>
                <a:latin typeface="+mj-lt"/>
              </a:rPr>
              <a:t>Delay System GI/M/1</a:t>
            </a:r>
            <a:endParaRPr lang="en-US" sz="3200" kern="0" dirty="0">
              <a:solidFill>
                <a:srgbClr val="1F5394"/>
              </a:solidFill>
              <a:latin typeface="+mj-lt"/>
            </a:endParaRP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5.4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Transition </a:t>
            </a:r>
            <a:r>
              <a:rPr lang="de-DE" dirty="0" err="1"/>
              <a:t>Probability</a:t>
            </a:r>
            <a:r>
              <a:rPr lang="de-DE" dirty="0"/>
              <a:t> and State Transition Matrix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distinguished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j≠0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j=0</a:t>
            </a:r>
          </a:p>
          <a:p>
            <a:pPr lvl="1"/>
            <a:endParaRPr lang="de-DE" dirty="0"/>
          </a:p>
          <a:p>
            <a:r>
              <a:rPr lang="de-DE" b="1" dirty="0">
                <a:solidFill>
                  <a:schemeClr val="accent5"/>
                </a:solidFill>
              </a:rPr>
              <a:t>State </a:t>
            </a:r>
            <a:r>
              <a:rPr lang="de-DE" b="1" dirty="0" err="1">
                <a:solidFill>
                  <a:schemeClr val="accent5"/>
                </a:solidFill>
              </a:rPr>
              <a:t>transition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lang="de-DE" b="1" dirty="0" err="1">
                <a:solidFill>
                  <a:schemeClr val="accent5"/>
                </a:solidFill>
              </a:rPr>
              <a:t>matrix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GI/M/1 </a:t>
            </a:r>
            <a:r>
              <a:rPr lang="de-DE" dirty="0" err="1"/>
              <a:t>delay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31AD91-E268-4E53-8EA9-799179390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21509" name="AutoShape 8"/>
          <p:cNvSpPr>
            <a:spLocks noChangeArrowheads="1"/>
          </p:cNvSpPr>
          <p:nvPr/>
        </p:nvSpPr>
        <p:spPr bwMode="auto">
          <a:xfrm>
            <a:off x="758825" y="4662488"/>
            <a:ext cx="460375" cy="366712"/>
          </a:xfrm>
          <a:prstGeom prst="rightArrow">
            <a:avLst>
              <a:gd name="adj1" fmla="val 50000"/>
              <a:gd name="adj2" fmla="val 31385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15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762988"/>
              </p:ext>
            </p:extLst>
          </p:nvPr>
        </p:nvGraphicFramePr>
        <p:xfrm>
          <a:off x="2514600" y="1559098"/>
          <a:ext cx="469582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Equation" r:id="rId5" imgW="2755900" imgH="228600" progId="">
                  <p:embed/>
                </p:oleObj>
              </mc:Choice>
              <mc:Fallback>
                <p:oleObj name="Equation" r:id="rId5" imgW="2755900" imgH="228600" progId="">
                  <p:embed/>
                  <p:pic>
                    <p:nvPicPr>
                      <p:cNvPr id="215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559098"/>
                        <a:ext cx="4695825" cy="38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883666"/>
              </p:ext>
            </p:extLst>
          </p:nvPr>
        </p:nvGraphicFramePr>
        <p:xfrm>
          <a:off x="2514600" y="2183780"/>
          <a:ext cx="45561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Equation" r:id="rId7" imgW="2679700" imgH="393700" progId="">
                  <p:embed/>
                </p:oleObj>
              </mc:Choice>
              <mc:Fallback>
                <p:oleObj name="Equation" r:id="rId7" imgW="2679700" imgH="393700" progId="">
                  <p:embed/>
                  <p:pic>
                    <p:nvPicPr>
                      <p:cNvPr id="215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183780"/>
                        <a:ext cx="4556125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850522"/>
              </p:ext>
            </p:extLst>
          </p:nvPr>
        </p:nvGraphicFramePr>
        <p:xfrm>
          <a:off x="1524000" y="3736010"/>
          <a:ext cx="4668838" cy="234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Equation" r:id="rId9" imgW="2743200" imgH="1384300" progId="">
                  <p:embed/>
                </p:oleObj>
              </mc:Choice>
              <mc:Fallback>
                <p:oleObj name="Equation" r:id="rId9" imgW="2743200" imgH="1384300" progId="">
                  <p:embed/>
                  <p:pic>
                    <p:nvPicPr>
                      <p:cNvPr id="215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36010"/>
                        <a:ext cx="4668838" cy="234791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44A5045-EFA9-4BB6-88A1-D7FA92BD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E6E8FD-4D6F-4D08-924F-F1036D281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045258E-8122-4FA8-B298-F896D2D8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Probabilities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83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General State Transition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9981F86E-FBE1-441C-AD77-7998E46C5D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State probabilities at the regeneration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General state transition equation</a:t>
                </a: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Non-stationary analysis</a:t>
                </a:r>
              </a:p>
              <a:p>
                <a:pPr lvl="1"/>
                <a:r>
                  <a:rPr lang="en-US" dirty="0"/>
                  <a:t>With start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future time-dependent state probability vectors can be derived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9981F86E-FBE1-441C-AD77-7998E46C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2A76B65-D83E-478C-80D9-19D1A831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2959100" y="2990850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 flipV="1">
            <a:off x="3725864" y="3224214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3725863" y="3224214"/>
            <a:ext cx="252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 flipV="1">
            <a:off x="3978276" y="2990851"/>
            <a:ext cx="3175" cy="233363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978276" y="2990850"/>
            <a:ext cx="384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flipV="1">
            <a:off x="4362450" y="4067176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 flipV="1">
            <a:off x="5386389" y="2281238"/>
            <a:ext cx="1587" cy="233362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>
            <a:off x="5386388" y="2281239"/>
            <a:ext cx="125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 flipV="1">
            <a:off x="5511800" y="2170114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>
            <a:off x="5511801" y="2170114"/>
            <a:ext cx="766763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>
            <a:off x="8956675" y="2514600"/>
            <a:ext cx="1588" cy="94773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3725863" y="3462339"/>
            <a:ext cx="52308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6673" name="Object 41"/>
          <p:cNvGraphicFramePr>
            <a:graphicFrameLocks noChangeAspect="1"/>
          </p:cNvGraphicFramePr>
          <p:nvPr/>
        </p:nvGraphicFramePr>
        <p:xfrm>
          <a:off x="942182" y="1321596"/>
          <a:ext cx="36814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Equation" r:id="rId6" imgW="2108200" imgH="241300" progId="">
                  <p:embed/>
                </p:oleObj>
              </mc:Choice>
              <mc:Fallback>
                <p:oleObj name="Equation" r:id="rId6" imgW="2108200" imgH="241300" progId="">
                  <p:embed/>
                  <p:pic>
                    <p:nvPicPr>
                      <p:cNvPr id="26673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182" y="1321596"/>
                        <a:ext cx="3681413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4" name="Object 42"/>
          <p:cNvGraphicFramePr>
            <a:graphicFrameLocks noChangeAspect="1"/>
          </p:cNvGraphicFramePr>
          <p:nvPr/>
        </p:nvGraphicFramePr>
        <p:xfrm>
          <a:off x="959644" y="1864521"/>
          <a:ext cx="3641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Equation" r:id="rId8" imgW="2082800" imgH="241300" progId="">
                  <p:embed/>
                </p:oleObj>
              </mc:Choice>
              <mc:Fallback>
                <p:oleObj name="Equation" r:id="rId8" imgW="2082800" imgH="241300" progId="">
                  <p:embed/>
                  <p:pic>
                    <p:nvPicPr>
                      <p:cNvPr id="2666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644" y="1864521"/>
                        <a:ext cx="364172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67" name="Group 45"/>
          <p:cNvGrpSpPr>
            <a:grpSpLocks/>
          </p:cNvGrpSpPr>
          <p:nvPr/>
        </p:nvGrpSpPr>
        <p:grpSpPr bwMode="auto">
          <a:xfrm>
            <a:off x="1056482" y="4921384"/>
            <a:ext cx="3567113" cy="471488"/>
            <a:chOff x="185" y="2718"/>
            <a:chExt cx="2247" cy="297"/>
          </a:xfrm>
        </p:grpSpPr>
        <p:sp>
          <p:nvSpPr>
            <p:cNvPr id="26668" name="Line 46"/>
            <p:cNvSpPr>
              <a:spLocks noChangeShapeType="1"/>
            </p:cNvSpPr>
            <p:nvPr/>
          </p:nvSpPr>
          <p:spPr bwMode="auto">
            <a:xfrm flipV="1">
              <a:off x="2431" y="2718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6671" name="Object 49"/>
            <p:cNvGraphicFramePr>
              <a:graphicFrameLocks noChangeAspect="1"/>
            </p:cNvGraphicFramePr>
            <p:nvPr/>
          </p:nvGraphicFramePr>
          <p:xfrm>
            <a:off x="185" y="2805"/>
            <a:ext cx="977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6" name="Equation" r:id="rId10" imgW="889000" imgH="190500" progId="">
                    <p:embed/>
                  </p:oleObj>
                </mc:Choice>
                <mc:Fallback>
                  <p:oleObj name="Equation" r:id="rId10" imgW="889000" imgH="190500" progId="">
                    <p:embed/>
                    <p:pic>
                      <p:nvPicPr>
                        <p:cNvPr id="26671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" y="2805"/>
                          <a:ext cx="977" cy="2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2B55F3A3-D0EB-4D1B-9254-6FB24D5B8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576635"/>
              </p:ext>
            </p:extLst>
          </p:nvPr>
        </p:nvGraphicFramePr>
        <p:xfrm>
          <a:off x="851056" y="2857352"/>
          <a:ext cx="1787526" cy="42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7" name="Equation" r:id="rId12" imgW="1624647" imgH="382508" progId="Equation.DSMT4">
                  <p:embed/>
                </p:oleObj>
              </mc:Choice>
              <mc:Fallback>
                <p:oleObj name="Equation" r:id="rId12" imgW="1624647" imgH="38250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1056" y="2857352"/>
                        <a:ext cx="1787526" cy="42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Grafik 25">
            <a:extLst>
              <a:ext uri="{FF2B5EF4-FFF2-40B4-BE49-F238E27FC236}">
                <a16:creationId xmlns:a16="http://schemas.microsoft.com/office/drawing/2014/main" id="{E0F0FB3C-ADB1-4D2E-B43F-5396D989D3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0853" y="804746"/>
            <a:ext cx="5931841" cy="365760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  <p:bldP spid="26628" grpId="0"/>
      <p:bldP spid="26629" grpId="0"/>
      <p:bldP spid="26630" grpId="0"/>
      <p:bldP spid="26631" grpId="0"/>
      <p:bldP spid="26632" grpId="0"/>
      <p:bldP spid="26639" grpId="0"/>
      <p:bldP spid="266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Analysis GI/M/1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1385BF-B032-4BB2-9B9E-5B78F6A7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statistical equilibrium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Stationary state transition equation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left eigenvector of transition probability </a:t>
            </a:r>
            <a:br>
              <a:rPr lang="en-US" dirty="0"/>
            </a:br>
            <a:r>
              <a:rPr lang="en-US" dirty="0"/>
              <a:t>matrix to eigenvalue 1</a:t>
            </a:r>
          </a:p>
          <a:p>
            <a:endParaRPr lang="en-US" dirty="0"/>
          </a:p>
          <a:p>
            <a:r>
              <a:rPr lang="en-US" dirty="0"/>
              <a:t>Components of state probability vector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4A3F92-4EA2-41CA-A213-7FCF2950D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1143001" y="315605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0725" name="Group 7"/>
          <p:cNvGrpSpPr>
            <a:grpSpLocks/>
          </p:cNvGrpSpPr>
          <p:nvPr/>
        </p:nvGrpSpPr>
        <p:grpSpPr bwMode="auto">
          <a:xfrm>
            <a:off x="930277" y="1361445"/>
            <a:ext cx="3411538" cy="887413"/>
            <a:chOff x="1086" y="1073"/>
            <a:chExt cx="2149" cy="559"/>
          </a:xfrm>
        </p:grpSpPr>
        <p:sp>
          <p:nvSpPr>
            <p:cNvPr id="30745" name="Line 8"/>
            <p:cNvSpPr>
              <a:spLocks noChangeShapeType="1"/>
            </p:cNvSpPr>
            <p:nvPr/>
          </p:nvSpPr>
          <p:spPr bwMode="auto">
            <a:xfrm flipV="1">
              <a:off x="2673" y="1437"/>
              <a:ext cx="1" cy="14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6" name="Line 9"/>
            <p:cNvSpPr>
              <a:spLocks noChangeShapeType="1"/>
            </p:cNvSpPr>
            <p:nvPr/>
          </p:nvSpPr>
          <p:spPr bwMode="auto">
            <a:xfrm>
              <a:off x="2673" y="1437"/>
              <a:ext cx="7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Line 10"/>
            <p:cNvSpPr>
              <a:spLocks noChangeShapeType="1"/>
            </p:cNvSpPr>
            <p:nvPr/>
          </p:nvSpPr>
          <p:spPr bwMode="auto">
            <a:xfrm>
              <a:off x="2752" y="1367"/>
              <a:ext cx="483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0749" name="Object 12"/>
            <p:cNvGraphicFramePr>
              <a:graphicFrameLocks noChangeAspect="1"/>
            </p:cNvGraphicFramePr>
            <p:nvPr/>
          </p:nvGraphicFramePr>
          <p:xfrm>
            <a:off x="1095" y="1073"/>
            <a:ext cx="139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6" name="Equation" r:id="rId5" imgW="1231366" imgH="190417" progId="">
                    <p:embed/>
                  </p:oleObj>
                </mc:Choice>
                <mc:Fallback>
                  <p:oleObj name="Equation" r:id="rId5" imgW="1231366" imgH="190417" progId="">
                    <p:embed/>
                    <p:pic>
                      <p:nvPicPr>
                        <p:cNvPr id="3074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5" y="1073"/>
                          <a:ext cx="1394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0" name="Object 13"/>
            <p:cNvGraphicFramePr>
              <a:graphicFrameLocks noChangeAspect="1"/>
            </p:cNvGraphicFramePr>
            <p:nvPr/>
          </p:nvGraphicFramePr>
          <p:xfrm>
            <a:off x="1086" y="1362"/>
            <a:ext cx="1857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7" name="Equation" r:id="rId7" imgW="1638300" imgH="241300" progId="">
                    <p:embed/>
                  </p:oleObj>
                </mc:Choice>
                <mc:Fallback>
                  <p:oleObj name="Equation" r:id="rId7" imgW="1638300" imgH="241300" progId="">
                    <p:embed/>
                    <p:pic>
                      <p:nvPicPr>
                        <p:cNvPr id="3075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6" y="1362"/>
                          <a:ext cx="1857" cy="2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726" name="Group 14"/>
          <p:cNvGrpSpPr>
            <a:grpSpLocks/>
          </p:cNvGrpSpPr>
          <p:nvPr/>
        </p:nvGrpSpPr>
        <p:grpSpPr bwMode="auto">
          <a:xfrm>
            <a:off x="1043786" y="2247901"/>
            <a:ext cx="2554288" cy="947738"/>
            <a:chOff x="1144" y="1584"/>
            <a:chExt cx="1609" cy="597"/>
          </a:xfrm>
        </p:grpSpPr>
        <p:sp>
          <p:nvSpPr>
            <p:cNvPr id="30731" name="Line 15"/>
            <p:cNvSpPr>
              <a:spLocks noChangeShapeType="1"/>
            </p:cNvSpPr>
            <p:nvPr/>
          </p:nvSpPr>
          <p:spPr bwMode="auto">
            <a:xfrm>
              <a:off x="1144" y="1884"/>
              <a:ext cx="1" cy="29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2" name="Line 16"/>
            <p:cNvSpPr>
              <a:spLocks noChangeShapeType="1"/>
            </p:cNvSpPr>
            <p:nvPr/>
          </p:nvSpPr>
          <p:spPr bwMode="auto">
            <a:xfrm flipV="1">
              <a:off x="1627" y="2031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Line 17"/>
            <p:cNvSpPr>
              <a:spLocks noChangeShapeType="1"/>
            </p:cNvSpPr>
            <p:nvPr/>
          </p:nvSpPr>
          <p:spPr bwMode="auto">
            <a:xfrm>
              <a:off x="1627" y="2031"/>
              <a:ext cx="15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Line 18"/>
            <p:cNvSpPr>
              <a:spLocks noChangeShapeType="1"/>
            </p:cNvSpPr>
            <p:nvPr/>
          </p:nvSpPr>
          <p:spPr bwMode="auto">
            <a:xfrm flipV="1">
              <a:off x="1786" y="1884"/>
              <a:ext cx="2" cy="14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5" name="Line 19"/>
            <p:cNvSpPr>
              <a:spLocks noChangeShapeType="1"/>
            </p:cNvSpPr>
            <p:nvPr/>
          </p:nvSpPr>
          <p:spPr bwMode="auto">
            <a:xfrm>
              <a:off x="1786" y="1884"/>
              <a:ext cx="242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6" name="Line 20"/>
            <p:cNvSpPr>
              <a:spLocks noChangeShapeType="1"/>
            </p:cNvSpPr>
            <p:nvPr/>
          </p:nvSpPr>
          <p:spPr bwMode="auto">
            <a:xfrm>
              <a:off x="2028" y="1734"/>
              <a:ext cx="242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7" name="Line 21"/>
            <p:cNvSpPr>
              <a:spLocks noChangeShapeType="1"/>
            </p:cNvSpPr>
            <p:nvPr/>
          </p:nvSpPr>
          <p:spPr bwMode="auto">
            <a:xfrm>
              <a:off x="2270" y="1734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Line 22"/>
            <p:cNvSpPr>
              <a:spLocks noChangeShapeType="1"/>
            </p:cNvSpPr>
            <p:nvPr/>
          </p:nvSpPr>
          <p:spPr bwMode="auto">
            <a:xfrm>
              <a:off x="2270" y="1884"/>
              <a:ext cx="161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9" name="Line 23"/>
            <p:cNvSpPr>
              <a:spLocks noChangeShapeType="1"/>
            </p:cNvSpPr>
            <p:nvPr/>
          </p:nvSpPr>
          <p:spPr bwMode="auto">
            <a:xfrm>
              <a:off x="2431" y="1734"/>
              <a:ext cx="7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Line 24"/>
            <p:cNvSpPr>
              <a:spLocks noChangeShapeType="1"/>
            </p:cNvSpPr>
            <p:nvPr/>
          </p:nvSpPr>
          <p:spPr bwMode="auto">
            <a:xfrm flipV="1">
              <a:off x="2510" y="1584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1" name="Line 25"/>
            <p:cNvSpPr>
              <a:spLocks noChangeShapeType="1"/>
            </p:cNvSpPr>
            <p:nvPr/>
          </p:nvSpPr>
          <p:spPr bwMode="auto">
            <a:xfrm>
              <a:off x="2510" y="1584"/>
              <a:ext cx="163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2" name="Line 26"/>
            <p:cNvSpPr>
              <a:spLocks noChangeShapeType="1"/>
            </p:cNvSpPr>
            <p:nvPr/>
          </p:nvSpPr>
          <p:spPr bwMode="auto">
            <a:xfrm flipV="1">
              <a:off x="2752" y="1783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28" name="Line 30"/>
          <p:cNvSpPr>
            <a:spLocks noChangeShapeType="1"/>
          </p:cNvSpPr>
          <p:nvPr/>
        </p:nvSpPr>
        <p:spPr bwMode="auto">
          <a:xfrm flipH="1">
            <a:off x="6122987" y="1127921"/>
            <a:ext cx="5230813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47DE544C-26C4-4799-939E-26EB18E6F1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350766"/>
              </p:ext>
            </p:extLst>
          </p:nvPr>
        </p:nvGraphicFramePr>
        <p:xfrm>
          <a:off x="1143001" y="2780251"/>
          <a:ext cx="11684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8" name="Equation" r:id="rId9" imgW="1167659" imgH="324825" progId="Equation.DSMT4">
                  <p:embed/>
                </p:oleObj>
              </mc:Choice>
              <mc:Fallback>
                <p:oleObj name="Equation" r:id="rId9" imgW="1167659" imgH="324825" progId="Equation.DSMT4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47DE544C-26C4-4799-939E-26EB18E6F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43001" y="2780251"/>
                        <a:ext cx="1168400" cy="3254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9">
            <a:extLst>
              <a:ext uri="{FF2B5EF4-FFF2-40B4-BE49-F238E27FC236}">
                <a16:creationId xmlns:a16="http://schemas.microsoft.com/office/drawing/2014/main" id="{2B14A338-1FB3-471F-823B-89EFDA5707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765426"/>
              </p:ext>
            </p:extLst>
          </p:nvPr>
        </p:nvGraphicFramePr>
        <p:xfrm>
          <a:off x="747718" y="4542920"/>
          <a:ext cx="467836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9" name="Equation" r:id="rId11" imgW="2755900" imgH="419100" progId="">
                  <p:embed/>
                </p:oleObj>
              </mc:Choice>
              <mc:Fallback>
                <p:oleObj name="Equation" r:id="rId11" imgW="2755900" imgH="419100" progId="">
                  <p:embed/>
                  <p:pic>
                    <p:nvPicPr>
                      <p:cNvPr id="30767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8" y="4542920"/>
                        <a:ext cx="4678362" cy="71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1">
            <a:extLst>
              <a:ext uri="{FF2B5EF4-FFF2-40B4-BE49-F238E27FC236}">
                <a16:creationId xmlns:a16="http://schemas.microsoft.com/office/drawing/2014/main" id="{D67FF70C-113C-4291-A17F-91999ADC5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375767"/>
              </p:ext>
            </p:extLst>
          </p:nvPr>
        </p:nvGraphicFramePr>
        <p:xfrm>
          <a:off x="749306" y="5274759"/>
          <a:ext cx="5618163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0" name="Equation" r:id="rId13" imgW="3302000" imgH="419100" progId="">
                  <p:embed/>
                </p:oleObj>
              </mc:Choice>
              <mc:Fallback>
                <p:oleObj name="Equation" r:id="rId13" imgW="3302000" imgH="419100" progId="">
                  <p:embed/>
                  <p:pic>
                    <p:nvPicPr>
                      <p:cNvPr id="30769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6" y="5274759"/>
                        <a:ext cx="5618163" cy="712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1">
            <a:extLst>
              <a:ext uri="{FF2B5EF4-FFF2-40B4-BE49-F238E27FC236}">
                <a16:creationId xmlns:a16="http://schemas.microsoft.com/office/drawing/2014/main" id="{2C26DFAE-18E7-4108-B45D-CDD420543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403673"/>
              </p:ext>
            </p:extLst>
          </p:nvPr>
        </p:nvGraphicFramePr>
        <p:xfrm>
          <a:off x="7042948" y="2342802"/>
          <a:ext cx="4668838" cy="234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1" name="Equation" r:id="rId15" imgW="2743200" imgH="1384300" progId="">
                  <p:embed/>
                </p:oleObj>
              </mc:Choice>
              <mc:Fallback>
                <p:oleObj name="Equation" r:id="rId15" imgW="2743200" imgH="1384300" progId="">
                  <p:embed/>
                  <p:pic>
                    <p:nvPicPr>
                      <p:cNvPr id="215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948" y="2342802"/>
                        <a:ext cx="4668838" cy="234791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632D1436-AB6B-451A-A1E3-81819C59682F}"/>
              </a:ext>
            </a:extLst>
          </p:cNvPr>
          <p:cNvSpPr/>
          <p:nvPr/>
        </p:nvSpPr>
        <p:spPr bwMode="auto">
          <a:xfrm rot="10800000">
            <a:off x="8738393" y="4774397"/>
            <a:ext cx="392113" cy="703255"/>
          </a:xfrm>
          <a:prstGeom prst="down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F2FBDA4-49EB-45C7-8A0E-B3B78FCD862C}"/>
                  </a:ext>
                </a:extLst>
              </p:cNvPr>
              <p:cNvSpPr txBox="1"/>
              <p:nvPr/>
            </p:nvSpPr>
            <p:spPr>
              <a:xfrm>
                <a:off x="8305800" y="5588144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F2FBDA4-49EB-45C7-8A0E-B3B78FCD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588144"/>
                <a:ext cx="1295400" cy="400110"/>
              </a:xfrm>
              <a:prstGeom prst="rect">
                <a:avLst/>
              </a:prstGeom>
              <a:blipFill>
                <a:blip r:embed="rId17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feil: nach unten 37">
            <a:extLst>
              <a:ext uri="{FF2B5EF4-FFF2-40B4-BE49-F238E27FC236}">
                <a16:creationId xmlns:a16="http://schemas.microsoft.com/office/drawing/2014/main" id="{767CB304-C6AF-4ADF-8D4D-0C4040A44A59}"/>
              </a:ext>
            </a:extLst>
          </p:cNvPr>
          <p:cNvSpPr/>
          <p:nvPr/>
        </p:nvSpPr>
        <p:spPr bwMode="auto">
          <a:xfrm rot="10800000">
            <a:off x="10302480" y="4774397"/>
            <a:ext cx="392113" cy="703255"/>
          </a:xfrm>
          <a:prstGeom prst="down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23186285-582B-4B77-88C5-A9C916750B37}"/>
                  </a:ext>
                </a:extLst>
              </p:cNvPr>
              <p:cNvSpPr txBox="1"/>
              <p:nvPr/>
            </p:nvSpPr>
            <p:spPr>
              <a:xfrm>
                <a:off x="9655965" y="5588144"/>
                <a:ext cx="1524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latin typeface="+mn-lt"/>
                </a:endParaRPr>
              </a:p>
              <a:p>
                <a:pPr algn="ctr"/>
                <a:r>
                  <a:rPr lang="en-US" sz="2000" b="0" dirty="0">
                    <a:latin typeface="+mn-lt"/>
                  </a:rPr>
                  <a:t>here: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23186285-582B-4B77-88C5-A9C91675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965" y="5588144"/>
                <a:ext cx="1524000" cy="707886"/>
              </a:xfrm>
              <a:prstGeom prst="rect">
                <a:avLst/>
              </a:prstGeom>
              <a:blipFill>
                <a:blip r:embed="rId18"/>
                <a:stretch>
                  <a:fillRect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44A5045-EFA9-4BB6-88A1-D7FA92BD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E6E8FD-4D6F-4D08-924F-F1036D281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045258E-8122-4FA8-B298-F896D2D8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Analysis with Geometric Approach</a:t>
            </a:r>
          </a:p>
        </p:txBody>
      </p:sp>
    </p:spTree>
    <p:extLst>
      <p:ext uri="{BB962C8B-B14F-4D97-AF65-F5344CB8AC3E}">
        <p14:creationId xmlns:p14="http://schemas.microsoft.com/office/powerpoint/2010/main" val="326246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Analysis with Geometric 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6C90383B-EC17-49B0-9C62-8E995340E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State equation in component notation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Geometric Approach</a:t>
                </a:r>
                <a:r>
                  <a:rPr lang="en-US" dirty="0"/>
                  <a:t>: consider whether the following assumption would be valid and lead to a valid solution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Then: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6C90383B-EC17-49B0-9C62-8E995340E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2ABE62-A587-424C-9313-7F72DE75B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graphicFrame>
        <p:nvGraphicFramePr>
          <p:cNvPr id="378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030647"/>
              </p:ext>
            </p:extLst>
          </p:nvPr>
        </p:nvGraphicFramePr>
        <p:xfrm>
          <a:off x="970585" y="1273744"/>
          <a:ext cx="467836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6" name="Equation" r:id="rId6" imgW="2755900" imgH="419100" progId="">
                  <p:embed/>
                </p:oleObj>
              </mc:Choice>
              <mc:Fallback>
                <p:oleObj name="Equation" r:id="rId6" imgW="2755900" imgH="419100" progId="">
                  <p:embed/>
                  <p:pic>
                    <p:nvPicPr>
                      <p:cNvPr id="378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585" y="1273744"/>
                        <a:ext cx="4678362" cy="71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547231"/>
              </p:ext>
            </p:extLst>
          </p:nvPr>
        </p:nvGraphicFramePr>
        <p:xfrm>
          <a:off x="972173" y="2005583"/>
          <a:ext cx="5618163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7" name="Equation" r:id="rId8" imgW="3302000" imgH="419100" progId="">
                  <p:embed/>
                </p:oleObj>
              </mc:Choice>
              <mc:Fallback>
                <p:oleObj name="Equation" r:id="rId8" imgW="3302000" imgH="419100" progId="">
                  <p:embed/>
                  <p:pic>
                    <p:nvPicPr>
                      <p:cNvPr id="378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173" y="2005583"/>
                        <a:ext cx="5618163" cy="712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2867026" y="3379788"/>
          <a:ext cx="2879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8" name="Equation" r:id="rId10" imgW="1803400" imgH="215900" progId="">
                  <p:embed/>
                </p:oleObj>
              </mc:Choice>
              <mc:Fallback>
                <p:oleObj name="Equation" r:id="rId10" imgW="1803400" imgH="215900" progId="">
                  <p:embed/>
                  <p:pic>
                    <p:nvPicPr>
                      <p:cNvPr id="378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026" y="3379788"/>
                        <a:ext cx="28797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6896101" y="3363913"/>
          <a:ext cx="19145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" name="Equation" r:id="rId12" imgW="1193800" imgH="228600" progId="">
                  <p:embed/>
                </p:oleObj>
              </mc:Choice>
              <mc:Fallback>
                <p:oleObj name="Equation" r:id="rId12" imgW="1193800" imgH="228600" progId="">
                  <p:embed/>
                  <p:pic>
                    <p:nvPicPr>
                      <p:cNvPr id="378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1" y="3363913"/>
                        <a:ext cx="1914525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8" name="AutoShape 10"/>
          <p:cNvSpPr>
            <a:spLocks noChangeArrowheads="1"/>
          </p:cNvSpPr>
          <p:nvPr/>
        </p:nvSpPr>
        <p:spPr bwMode="auto">
          <a:xfrm>
            <a:off x="6078539" y="3443288"/>
            <a:ext cx="306387" cy="260350"/>
          </a:xfrm>
          <a:prstGeom prst="rightArrow">
            <a:avLst>
              <a:gd name="adj1" fmla="val 50000"/>
              <a:gd name="adj2" fmla="val 29421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143001" y="26845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3790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924418"/>
              </p:ext>
            </p:extLst>
          </p:nvPr>
        </p:nvGraphicFramePr>
        <p:xfrm>
          <a:off x="1544639" y="4197574"/>
          <a:ext cx="48402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0" name="Equation" r:id="rId14" imgW="3022560" imgH="241200" progId="Equation.DSMT4">
                  <p:embed/>
                </p:oleObj>
              </mc:Choice>
              <mc:Fallback>
                <p:oleObj name="Equation" r:id="rId14" imgW="3022560" imgH="241200" progId="Equation.DSMT4">
                  <p:embed/>
                  <p:pic>
                    <p:nvPicPr>
                      <p:cNvPr id="379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9" y="4197574"/>
                        <a:ext cx="484028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687323"/>
              </p:ext>
            </p:extLst>
          </p:nvPr>
        </p:nvGraphicFramePr>
        <p:xfrm>
          <a:off x="1549260" y="5006095"/>
          <a:ext cx="41068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1" name="Equation" r:id="rId16" imgW="2565360" imgH="291960" progId="Equation.DSMT4">
                  <p:embed/>
                </p:oleObj>
              </mc:Choice>
              <mc:Fallback>
                <p:oleObj name="Equation" r:id="rId16" imgW="2565360" imgH="291960" progId="Equation.DSMT4">
                  <p:embed/>
                  <p:pic>
                    <p:nvPicPr>
                      <p:cNvPr id="2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260" y="5006095"/>
                        <a:ext cx="41068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058073"/>
              </p:ext>
            </p:extLst>
          </p:nvPr>
        </p:nvGraphicFramePr>
        <p:xfrm>
          <a:off x="1530086" y="4618813"/>
          <a:ext cx="55927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2" name="Equation" r:id="rId18" imgW="3492360" imgH="228600" progId="Equation.DSMT4">
                  <p:embed/>
                </p:oleObj>
              </mc:Choice>
              <mc:Fallback>
                <p:oleObj name="Equation" r:id="rId18" imgW="3492360" imgH="228600" progId="Equation.DSMT4">
                  <p:embed/>
                  <p:pic>
                    <p:nvPicPr>
                      <p:cNvPr id="3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086" y="4618813"/>
                        <a:ext cx="55927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589874"/>
              </p:ext>
            </p:extLst>
          </p:nvPr>
        </p:nvGraphicFramePr>
        <p:xfrm>
          <a:off x="1563796" y="5438999"/>
          <a:ext cx="258286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3" name="Equation" r:id="rId20" imgW="1612800" imgH="419040" progId="Equation.DSMT4">
                  <p:embed/>
                </p:oleObj>
              </mc:Choice>
              <mc:Fallback>
                <p:oleObj name="Equation" r:id="rId20" imgW="1612800" imgH="41904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796" y="5438999"/>
                        <a:ext cx="2582863" cy="6699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413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Analysis with Geometric Approach: Non-Trivial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5B6D0B45-5B0D-49C1-B15A-ED72E711D6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6172200" cy="5105400"/>
              </a:xfrm>
            </p:spPr>
            <p:txBody>
              <a:bodyPr/>
              <a:lstStyle/>
              <a:p>
                <a:r>
                  <a:rPr lang="en-US"/>
                  <a:t>A non-trivial solution to the equation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is identical to a non-trivial root of       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i.e., a non-trivial root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of the equation 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Trivial solution is excluded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5B6D0B45-5B0D-49C1-B15A-ED72E711D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6172200" cy="5105400"/>
              </a:xfrm>
              <a:blipFill>
                <a:blip r:embed="rId5"/>
                <a:stretch>
                  <a:fillRect l="-395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75A7686-0D3C-4142-88E3-E5FAE98A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606940"/>
              </p:ext>
            </p:extLst>
          </p:nvPr>
        </p:nvGraphicFramePr>
        <p:xfrm>
          <a:off x="685800" y="1326827"/>
          <a:ext cx="2541587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7" name="Equation" r:id="rId6" imgW="1587500" imgH="419100" progId="">
                  <p:embed/>
                </p:oleObj>
              </mc:Choice>
              <mc:Fallback>
                <p:oleObj name="Equation" r:id="rId6" imgW="1587500" imgH="419100" progId="">
                  <p:embed/>
                  <p:pic>
                    <p:nvPicPr>
                      <p:cNvPr id="419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6827"/>
                        <a:ext cx="2541587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827840"/>
              </p:ext>
            </p:extLst>
          </p:nvPr>
        </p:nvGraphicFramePr>
        <p:xfrm>
          <a:off x="811471" y="3546043"/>
          <a:ext cx="12049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8" name="Equation" r:id="rId8" imgW="711000" imgH="215640" progId="Equation.DSMT4">
                  <p:embed/>
                </p:oleObj>
              </mc:Choice>
              <mc:Fallback>
                <p:oleObj name="Equation" r:id="rId8" imgW="711000" imgH="215640" progId="Equation.DSMT4">
                  <p:embed/>
                  <p:pic>
                    <p:nvPicPr>
                      <p:cNvPr id="419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471" y="3546043"/>
                        <a:ext cx="1204913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199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951491"/>
              </p:ext>
            </p:extLst>
          </p:nvPr>
        </p:nvGraphicFramePr>
        <p:xfrm>
          <a:off x="737685" y="4716912"/>
          <a:ext cx="9953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" name="Equation" r:id="rId10" imgW="622080" imgH="215640" progId="Equation.DSMT4">
                  <p:embed/>
                </p:oleObj>
              </mc:Choice>
              <mc:Fallback>
                <p:oleObj name="Equation" r:id="rId10" imgW="622080" imgH="215640" progId="Equation.DSMT4">
                  <p:embed/>
                  <p:pic>
                    <p:nvPicPr>
                      <p:cNvPr id="419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85" y="4716912"/>
                        <a:ext cx="99536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1994" name="Text Box 10"/>
              <p:cNvSpPr txBox="1">
                <a:spLocks noChangeArrowheads="1"/>
              </p:cNvSpPr>
              <p:nvPr/>
            </p:nvSpPr>
            <p:spPr bwMode="auto">
              <a:xfrm>
                <a:off x="7044316" y="3440006"/>
                <a:ext cx="4995284" cy="29163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eaLnBrk="1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1pPr>
                <a:lvl2pPr marL="742950" indent="-285750" eaLnBrk="1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r>
                  <a:rPr lang="en-US" b="0"/>
                  <a:t>For real valued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/>
                  <a:t> 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/>
                  <a:t> </a:t>
                </a:r>
                <a:r>
                  <a:rPr lang="en-US" b="0"/>
                  <a:t>is convex and monotonically increasing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]0;1[</m:t>
                    </m:r>
                  </m:oMath>
                </a14:m>
                <a:endParaRPr lang="en-US" b="0" i="1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41994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4316" y="3440006"/>
                <a:ext cx="4995284" cy="2916344"/>
              </a:xfrm>
              <a:prstGeom prst="rect">
                <a:avLst/>
              </a:prstGeom>
              <a:blipFill>
                <a:blip r:embed="rId12"/>
                <a:stretch>
                  <a:fillRect l="-1343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9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765694"/>
              </p:ext>
            </p:extLst>
          </p:nvPr>
        </p:nvGraphicFramePr>
        <p:xfrm>
          <a:off x="7419783" y="3910201"/>
          <a:ext cx="28448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" name="Equation" r:id="rId13" imgW="1777680" imgH="393480" progId="Equation.DSMT4">
                  <p:embed/>
                </p:oleObj>
              </mc:Choice>
              <mc:Fallback>
                <p:oleObj name="Equation" r:id="rId13" imgW="1777680" imgH="393480" progId="Equation.DSMT4">
                  <p:embed/>
                  <p:pic>
                    <p:nvPicPr>
                      <p:cNvPr id="4199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783" y="3910201"/>
                        <a:ext cx="2844800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705090"/>
              </p:ext>
            </p:extLst>
          </p:nvPr>
        </p:nvGraphicFramePr>
        <p:xfrm>
          <a:off x="7419783" y="4564512"/>
          <a:ext cx="34512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1" name="Equation" r:id="rId15" imgW="2158920" imgH="406080" progId="Equation.DSMT4">
                  <p:embed/>
                </p:oleObj>
              </mc:Choice>
              <mc:Fallback>
                <p:oleObj name="Equation" r:id="rId15" imgW="2158920" imgH="406080" progId="Equation.DSMT4">
                  <p:embed/>
                  <p:pic>
                    <p:nvPicPr>
                      <p:cNvPr id="419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783" y="4564512"/>
                        <a:ext cx="3451225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6278564" y="4300539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278563" y="4538664"/>
            <a:ext cx="125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550762C5-DDFE-4786-842D-997DDA2900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28836"/>
              </p:ext>
            </p:extLst>
          </p:nvPr>
        </p:nvGraphicFramePr>
        <p:xfrm>
          <a:off x="685800" y="2254895"/>
          <a:ext cx="1456257" cy="68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2" name="Equation" r:id="rId17" imgW="838080" imgH="393480" progId="Equation.DSMT4">
                  <p:embed/>
                </p:oleObj>
              </mc:Choice>
              <mc:Fallback>
                <p:oleObj name="Equation" r:id="rId17" imgW="8380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5800" y="2254895"/>
                        <a:ext cx="1456257" cy="68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09778D93-A60C-452D-9983-34015F711110}"/>
              </a:ext>
            </a:extLst>
          </p:cNvPr>
          <p:cNvSpPr/>
          <p:nvPr/>
        </p:nvSpPr>
        <p:spPr bwMode="auto">
          <a:xfrm>
            <a:off x="6017577" y="3549652"/>
            <a:ext cx="635443" cy="38100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1778410-3DAB-4335-AB55-D44F3D0DEA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167156"/>
              </p:ext>
            </p:extLst>
          </p:nvPr>
        </p:nvGraphicFramePr>
        <p:xfrm>
          <a:off x="2568936" y="4572150"/>
          <a:ext cx="1316901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3" name="Equation" r:id="rId19" imgW="799920" imgH="393480" progId="Equation.DSMT4">
                  <p:embed/>
                </p:oleObj>
              </mc:Choice>
              <mc:Fallback>
                <p:oleObj name="Equation" r:id="rId19" imgW="799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568936" y="4572150"/>
                        <a:ext cx="1316901" cy="6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706DA-4383-46E7-B4E8-7F78DC1F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 Non-Trivial Root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C770CA-0E31-4ED4-840B-E84E181FB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F0E48A-9E69-475F-A0D6-AADBC0994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77" y="1440809"/>
            <a:ext cx="9261446" cy="397638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C84E22-921A-41EE-8405-AC4F6B6282E0}"/>
              </a:ext>
            </a:extLst>
          </p:cNvPr>
          <p:cNvSpPr txBox="1"/>
          <p:nvPr/>
        </p:nvSpPr>
        <p:spPr>
          <a:xfrm>
            <a:off x="1999291" y="1143000"/>
            <a:ext cx="3716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latin typeface="+mn-lt"/>
              </a:rPr>
              <a:t>non-trivial solution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6D925C1-1423-4BE0-AC1D-67903909D478}"/>
              </a:ext>
            </a:extLst>
          </p:cNvPr>
          <p:cNvSpPr txBox="1"/>
          <p:nvPr/>
        </p:nvSpPr>
        <p:spPr>
          <a:xfrm>
            <a:off x="7043854" y="1143000"/>
            <a:ext cx="3716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+mn-lt"/>
              </a:rPr>
              <a:t>only trivial solution</a:t>
            </a:r>
          </a:p>
        </p:txBody>
      </p:sp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40FB8AAB-5E60-46F2-AE85-24D4F99C7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60502"/>
              </p:ext>
            </p:extLst>
          </p:nvPr>
        </p:nvGraphicFramePr>
        <p:xfrm>
          <a:off x="9484518" y="1192273"/>
          <a:ext cx="9953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" name="Equation" r:id="rId4" imgW="995299" imgH="350782" progId="Equation.DSMT4">
                  <p:embed/>
                </p:oleObj>
              </mc:Choice>
              <mc:Fallback>
                <p:oleObj name="Equation" r:id="rId4" imgW="995299" imgH="35078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84518" y="1192273"/>
                        <a:ext cx="995363" cy="35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74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5743576" y="4494213"/>
            <a:ext cx="1762125" cy="539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1FF79108-6A19-4FDD-9AAE-48429BC4A2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269" y="914880"/>
                <a:ext cx="10668000" cy="5105400"/>
              </a:xfrm>
            </p:spPr>
            <p:txBody>
              <a:bodyPr/>
              <a:lstStyle/>
              <a:p>
                <a:r>
                  <a:rPr lang="en-US" dirty="0"/>
                  <a:t>Non-trivial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(</a:t>
                </a:r>
                <a:r>
                  <a:rPr lang="en-US" b="1" dirty="0">
                    <a:solidFill>
                      <a:schemeClr val="accent5"/>
                    </a:solidFill>
                  </a:rPr>
                  <a:t>stability condition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State probability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1FF79108-6A19-4FDD-9AAE-48429BC4A2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269" y="914880"/>
                <a:ext cx="10668000" cy="5105400"/>
              </a:xfrm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B8D37A7-633F-43EB-B7B3-F97DC9B26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606344"/>
              </p:ext>
            </p:extLst>
          </p:nvPr>
        </p:nvGraphicFramePr>
        <p:xfrm>
          <a:off x="801688" y="4106069"/>
          <a:ext cx="6704013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6" name="Equation" r:id="rId6" imgW="3429000" imgH="673100" progId="Equation.DSMT4">
                  <p:embed/>
                </p:oleObj>
              </mc:Choice>
              <mc:Fallback>
                <p:oleObj name="Equation" r:id="rId6" imgW="3429000" imgH="673100" progId="Equation.DSMT4">
                  <p:embed/>
                  <p:pic>
                    <p:nvPicPr>
                      <p:cNvPr id="501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4106069"/>
                        <a:ext cx="6704013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874446"/>
              </p:ext>
            </p:extLst>
          </p:nvPr>
        </p:nvGraphicFramePr>
        <p:xfrm>
          <a:off x="1059250" y="1529557"/>
          <a:ext cx="342582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8" imgW="1993680" imgH="380880" progId="Equation.DSMT4">
                  <p:embed/>
                </p:oleObj>
              </mc:Choice>
              <mc:Fallback>
                <p:oleObj name="Equation" r:id="rId8" imgW="1993680" imgH="380880" progId="Equation.DSMT4">
                  <p:embed/>
                  <p:pic>
                    <p:nvPicPr>
                      <p:cNvPr id="501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250" y="1529557"/>
                        <a:ext cx="3425825" cy="65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0F46F115-F1F7-4631-971A-89F1F9F075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6926" y="268768"/>
            <a:ext cx="4429387" cy="3766657"/>
          </a:xfrm>
          <a:prstGeom prst="rect">
            <a:avLst/>
          </a:prstGeom>
        </p:spPr>
      </p:pic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Summary: Analysis with </a:t>
            </a:r>
            <a:r>
              <a:rPr lang="de-DE" dirty="0" err="1"/>
              <a:t>Geometric</a:t>
            </a:r>
            <a:r>
              <a:rPr lang="de-DE" dirty="0"/>
              <a:t> Approach</a:t>
            </a:r>
            <a:endParaRPr lang="en-GB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E494CC1-44DC-4250-AF64-19FD49179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" t="6666" r="2498" b="15609"/>
          <a:stretch/>
        </p:blipFill>
        <p:spPr>
          <a:xfrm>
            <a:off x="6096000" y="689518"/>
            <a:ext cx="6096000" cy="533028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A5C54C8-BDA1-4FA2-9E58-98D9B8819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r="10556" b="15555"/>
          <a:stretch/>
        </p:blipFill>
        <p:spPr>
          <a:xfrm>
            <a:off x="0" y="685800"/>
            <a:ext cx="6019800" cy="5333999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F6CB3FD-B7BC-4138-B4DD-DFAAF335E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https://modeling.systems/</a:t>
            </a:r>
            <a:r>
              <a:rPr lang="en-US" dirty="0"/>
              <a:t>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DA129B-20BF-4961-86C3-271750149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9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6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44A5045-EFA9-4BB6-88A1-D7FA92BD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E6E8FD-4D6F-4D08-924F-F1036D281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045258E-8122-4FA8-B298-F896D2D8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Time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4952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5547FC1-BDC7-4ACA-A7E1-086997226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Derivation in the same way as the waiting time analysis of the M/M/n delay system</a:t>
            </a:r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6434139" y="1555750"/>
            <a:ext cx="4157661" cy="2243138"/>
          </a:xfrm>
          <a:prstGeom prst="rect">
            <a:avLst/>
          </a:prstGeom>
          <a:solidFill>
            <a:srgbClr val="DEEBF7">
              <a:alpha val="50196"/>
            </a:srgbClr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Time Distribution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E35A5A-FDDF-401C-A7CB-843F3FC57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grpSp>
        <p:nvGrpSpPr>
          <p:cNvPr id="55300" name="Group 4"/>
          <p:cNvGrpSpPr>
            <a:grpSpLocks/>
          </p:cNvGrpSpPr>
          <p:nvPr/>
        </p:nvGrpSpPr>
        <p:grpSpPr bwMode="auto">
          <a:xfrm>
            <a:off x="6627814" y="1641475"/>
            <a:ext cx="3060700" cy="1450975"/>
            <a:chOff x="1049" y="1591"/>
            <a:chExt cx="1928" cy="914"/>
          </a:xfrm>
        </p:grpSpPr>
        <p:sp>
          <p:nvSpPr>
            <p:cNvPr id="55313" name="Line 5"/>
            <p:cNvSpPr>
              <a:spLocks noChangeShapeType="1"/>
            </p:cNvSpPr>
            <p:nvPr/>
          </p:nvSpPr>
          <p:spPr bwMode="auto">
            <a:xfrm>
              <a:off x="1144" y="1884"/>
              <a:ext cx="1" cy="29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14" name="Line 6"/>
            <p:cNvSpPr>
              <a:spLocks noChangeShapeType="1"/>
            </p:cNvSpPr>
            <p:nvPr/>
          </p:nvSpPr>
          <p:spPr bwMode="auto">
            <a:xfrm flipV="1">
              <a:off x="1627" y="2031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15" name="Line 7"/>
            <p:cNvSpPr>
              <a:spLocks noChangeShapeType="1"/>
            </p:cNvSpPr>
            <p:nvPr/>
          </p:nvSpPr>
          <p:spPr bwMode="auto">
            <a:xfrm>
              <a:off x="1627" y="2031"/>
              <a:ext cx="159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16" name="AutoShape 8"/>
            <p:cNvSpPr>
              <a:spLocks noChangeArrowheads="1"/>
            </p:cNvSpPr>
            <p:nvPr/>
          </p:nvSpPr>
          <p:spPr bwMode="auto">
            <a:xfrm>
              <a:off x="2625" y="1948"/>
              <a:ext cx="323" cy="280"/>
            </a:xfrm>
            <a:prstGeom prst="roundRect">
              <a:avLst>
                <a:gd name="adj" fmla="val 6088"/>
              </a:avLst>
            </a:prstGeom>
            <a:solidFill>
              <a:srgbClr val="E6E6E6"/>
            </a:solidFill>
            <a:ln w="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17" name="AutoShape 9"/>
            <p:cNvSpPr>
              <a:spLocks noChangeArrowheads="1"/>
            </p:cNvSpPr>
            <p:nvPr/>
          </p:nvSpPr>
          <p:spPr bwMode="auto">
            <a:xfrm>
              <a:off x="2474" y="2437"/>
              <a:ext cx="5" cy="4"/>
            </a:xfrm>
            <a:prstGeom prst="roundRect">
              <a:avLst>
                <a:gd name="adj" fmla="val 750000"/>
              </a:avLst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18" name="Freeform 10"/>
            <p:cNvSpPr>
              <a:spLocks/>
            </p:cNvSpPr>
            <p:nvPr/>
          </p:nvSpPr>
          <p:spPr bwMode="auto">
            <a:xfrm>
              <a:off x="2712" y="2002"/>
              <a:ext cx="175" cy="172"/>
            </a:xfrm>
            <a:custGeom>
              <a:avLst/>
              <a:gdLst>
                <a:gd name="T0" fmla="*/ 3 w 175"/>
                <a:gd name="T1" fmla="*/ 104 h 172"/>
                <a:gd name="T2" fmla="*/ 5 w 175"/>
                <a:gd name="T3" fmla="*/ 114 h 172"/>
                <a:gd name="T4" fmla="*/ 13 w 175"/>
                <a:gd name="T5" fmla="*/ 128 h 172"/>
                <a:gd name="T6" fmla="*/ 34 w 175"/>
                <a:gd name="T7" fmla="*/ 153 h 172"/>
                <a:gd name="T8" fmla="*/ 51 w 175"/>
                <a:gd name="T9" fmla="*/ 165 h 172"/>
                <a:gd name="T10" fmla="*/ 61 w 175"/>
                <a:gd name="T11" fmla="*/ 167 h 172"/>
                <a:gd name="T12" fmla="*/ 73 w 175"/>
                <a:gd name="T13" fmla="*/ 172 h 172"/>
                <a:gd name="T14" fmla="*/ 110 w 175"/>
                <a:gd name="T15" fmla="*/ 170 h 172"/>
                <a:gd name="T16" fmla="*/ 122 w 175"/>
                <a:gd name="T17" fmla="*/ 165 h 172"/>
                <a:gd name="T18" fmla="*/ 136 w 175"/>
                <a:gd name="T19" fmla="*/ 155 h 172"/>
                <a:gd name="T20" fmla="*/ 158 w 175"/>
                <a:gd name="T21" fmla="*/ 133 h 172"/>
                <a:gd name="T22" fmla="*/ 168 w 175"/>
                <a:gd name="T23" fmla="*/ 119 h 172"/>
                <a:gd name="T24" fmla="*/ 173 w 175"/>
                <a:gd name="T25" fmla="*/ 107 h 172"/>
                <a:gd name="T26" fmla="*/ 175 w 175"/>
                <a:gd name="T27" fmla="*/ 70 h 172"/>
                <a:gd name="T28" fmla="*/ 170 w 175"/>
                <a:gd name="T29" fmla="*/ 58 h 172"/>
                <a:gd name="T30" fmla="*/ 168 w 175"/>
                <a:gd name="T31" fmla="*/ 48 h 172"/>
                <a:gd name="T32" fmla="*/ 153 w 175"/>
                <a:gd name="T33" fmla="*/ 31 h 172"/>
                <a:gd name="T34" fmla="*/ 134 w 175"/>
                <a:gd name="T35" fmla="*/ 12 h 172"/>
                <a:gd name="T36" fmla="*/ 122 w 175"/>
                <a:gd name="T37" fmla="*/ 4 h 172"/>
                <a:gd name="T38" fmla="*/ 107 w 175"/>
                <a:gd name="T39" fmla="*/ 2 h 172"/>
                <a:gd name="T40" fmla="*/ 68 w 175"/>
                <a:gd name="T41" fmla="*/ 2 h 172"/>
                <a:gd name="T42" fmla="*/ 54 w 175"/>
                <a:gd name="T43" fmla="*/ 4 h 172"/>
                <a:gd name="T44" fmla="*/ 42 w 175"/>
                <a:gd name="T45" fmla="*/ 12 h 172"/>
                <a:gd name="T46" fmla="*/ 22 w 175"/>
                <a:gd name="T47" fmla="*/ 31 h 172"/>
                <a:gd name="T48" fmla="*/ 8 w 175"/>
                <a:gd name="T49" fmla="*/ 48 h 172"/>
                <a:gd name="T50" fmla="*/ 5 w 175"/>
                <a:gd name="T51" fmla="*/ 58 h 172"/>
                <a:gd name="T52" fmla="*/ 0 w 175"/>
                <a:gd name="T53" fmla="*/ 70 h 172"/>
                <a:gd name="T54" fmla="*/ 15 w 175"/>
                <a:gd name="T55" fmla="*/ 75 h 172"/>
                <a:gd name="T56" fmla="*/ 20 w 175"/>
                <a:gd name="T57" fmla="*/ 63 h 172"/>
                <a:gd name="T58" fmla="*/ 22 w 175"/>
                <a:gd name="T59" fmla="*/ 53 h 172"/>
                <a:gd name="T60" fmla="*/ 34 w 175"/>
                <a:gd name="T61" fmla="*/ 36 h 172"/>
                <a:gd name="T62" fmla="*/ 49 w 175"/>
                <a:gd name="T63" fmla="*/ 26 h 172"/>
                <a:gd name="T64" fmla="*/ 64 w 175"/>
                <a:gd name="T65" fmla="*/ 19 h 172"/>
                <a:gd name="T66" fmla="*/ 78 w 175"/>
                <a:gd name="T67" fmla="*/ 14 h 172"/>
                <a:gd name="T68" fmla="*/ 102 w 175"/>
                <a:gd name="T69" fmla="*/ 17 h 172"/>
                <a:gd name="T70" fmla="*/ 117 w 175"/>
                <a:gd name="T71" fmla="*/ 19 h 172"/>
                <a:gd name="T72" fmla="*/ 129 w 175"/>
                <a:gd name="T73" fmla="*/ 26 h 172"/>
                <a:gd name="T74" fmla="*/ 144 w 175"/>
                <a:gd name="T75" fmla="*/ 41 h 172"/>
                <a:gd name="T76" fmla="*/ 153 w 175"/>
                <a:gd name="T77" fmla="*/ 55 h 172"/>
                <a:gd name="T78" fmla="*/ 158 w 175"/>
                <a:gd name="T79" fmla="*/ 68 h 172"/>
                <a:gd name="T80" fmla="*/ 161 w 175"/>
                <a:gd name="T81" fmla="*/ 85 h 172"/>
                <a:gd name="T82" fmla="*/ 158 w 175"/>
                <a:gd name="T83" fmla="*/ 102 h 172"/>
                <a:gd name="T84" fmla="*/ 153 w 175"/>
                <a:gd name="T85" fmla="*/ 114 h 172"/>
                <a:gd name="T86" fmla="*/ 149 w 175"/>
                <a:gd name="T87" fmla="*/ 124 h 172"/>
                <a:gd name="T88" fmla="*/ 127 w 175"/>
                <a:gd name="T89" fmla="*/ 145 h 172"/>
                <a:gd name="T90" fmla="*/ 117 w 175"/>
                <a:gd name="T91" fmla="*/ 150 h 172"/>
                <a:gd name="T92" fmla="*/ 105 w 175"/>
                <a:gd name="T93" fmla="*/ 155 h 172"/>
                <a:gd name="T94" fmla="*/ 88 w 175"/>
                <a:gd name="T95" fmla="*/ 158 h 172"/>
                <a:gd name="T96" fmla="*/ 71 w 175"/>
                <a:gd name="T97" fmla="*/ 155 h 172"/>
                <a:gd name="T98" fmla="*/ 59 w 175"/>
                <a:gd name="T99" fmla="*/ 150 h 172"/>
                <a:gd name="T100" fmla="*/ 49 w 175"/>
                <a:gd name="T101" fmla="*/ 145 h 172"/>
                <a:gd name="T102" fmla="*/ 27 w 175"/>
                <a:gd name="T103" fmla="*/ 124 h 172"/>
                <a:gd name="T104" fmla="*/ 22 w 175"/>
                <a:gd name="T105" fmla="*/ 114 h 172"/>
                <a:gd name="T106" fmla="*/ 17 w 175"/>
                <a:gd name="T107" fmla="*/ 102 h 172"/>
                <a:gd name="T108" fmla="*/ 15 w 175"/>
                <a:gd name="T109" fmla="*/ 85 h 17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75" h="172">
                  <a:moveTo>
                    <a:pt x="0" y="85"/>
                  </a:moveTo>
                  <a:lnTo>
                    <a:pt x="0" y="99"/>
                  </a:lnTo>
                  <a:lnTo>
                    <a:pt x="3" y="104"/>
                  </a:lnTo>
                  <a:lnTo>
                    <a:pt x="3" y="107"/>
                  </a:lnTo>
                  <a:lnTo>
                    <a:pt x="5" y="111"/>
                  </a:lnTo>
                  <a:lnTo>
                    <a:pt x="5" y="114"/>
                  </a:lnTo>
                  <a:lnTo>
                    <a:pt x="8" y="119"/>
                  </a:lnTo>
                  <a:lnTo>
                    <a:pt x="8" y="121"/>
                  </a:lnTo>
                  <a:lnTo>
                    <a:pt x="13" y="128"/>
                  </a:lnTo>
                  <a:lnTo>
                    <a:pt x="17" y="133"/>
                  </a:lnTo>
                  <a:lnTo>
                    <a:pt x="20" y="138"/>
                  </a:lnTo>
                  <a:lnTo>
                    <a:pt x="34" y="153"/>
                  </a:lnTo>
                  <a:lnTo>
                    <a:pt x="39" y="155"/>
                  </a:lnTo>
                  <a:lnTo>
                    <a:pt x="44" y="160"/>
                  </a:lnTo>
                  <a:lnTo>
                    <a:pt x="51" y="165"/>
                  </a:lnTo>
                  <a:lnTo>
                    <a:pt x="54" y="165"/>
                  </a:lnTo>
                  <a:lnTo>
                    <a:pt x="59" y="167"/>
                  </a:lnTo>
                  <a:lnTo>
                    <a:pt x="61" y="167"/>
                  </a:lnTo>
                  <a:lnTo>
                    <a:pt x="66" y="170"/>
                  </a:lnTo>
                  <a:lnTo>
                    <a:pt x="68" y="170"/>
                  </a:lnTo>
                  <a:lnTo>
                    <a:pt x="73" y="172"/>
                  </a:lnTo>
                  <a:lnTo>
                    <a:pt x="102" y="172"/>
                  </a:lnTo>
                  <a:lnTo>
                    <a:pt x="107" y="170"/>
                  </a:lnTo>
                  <a:lnTo>
                    <a:pt x="110" y="170"/>
                  </a:lnTo>
                  <a:lnTo>
                    <a:pt x="115" y="167"/>
                  </a:lnTo>
                  <a:lnTo>
                    <a:pt x="117" y="167"/>
                  </a:lnTo>
                  <a:lnTo>
                    <a:pt x="122" y="165"/>
                  </a:lnTo>
                  <a:lnTo>
                    <a:pt x="124" y="165"/>
                  </a:lnTo>
                  <a:lnTo>
                    <a:pt x="132" y="160"/>
                  </a:lnTo>
                  <a:lnTo>
                    <a:pt x="136" y="155"/>
                  </a:lnTo>
                  <a:lnTo>
                    <a:pt x="141" y="153"/>
                  </a:lnTo>
                  <a:lnTo>
                    <a:pt x="156" y="138"/>
                  </a:lnTo>
                  <a:lnTo>
                    <a:pt x="158" y="133"/>
                  </a:lnTo>
                  <a:lnTo>
                    <a:pt x="163" y="128"/>
                  </a:lnTo>
                  <a:lnTo>
                    <a:pt x="168" y="121"/>
                  </a:lnTo>
                  <a:lnTo>
                    <a:pt x="168" y="119"/>
                  </a:lnTo>
                  <a:lnTo>
                    <a:pt x="170" y="114"/>
                  </a:lnTo>
                  <a:lnTo>
                    <a:pt x="170" y="111"/>
                  </a:lnTo>
                  <a:lnTo>
                    <a:pt x="173" y="107"/>
                  </a:lnTo>
                  <a:lnTo>
                    <a:pt x="173" y="104"/>
                  </a:lnTo>
                  <a:lnTo>
                    <a:pt x="175" y="99"/>
                  </a:lnTo>
                  <a:lnTo>
                    <a:pt x="175" y="70"/>
                  </a:lnTo>
                  <a:lnTo>
                    <a:pt x="173" y="65"/>
                  </a:lnTo>
                  <a:lnTo>
                    <a:pt x="173" y="63"/>
                  </a:lnTo>
                  <a:lnTo>
                    <a:pt x="170" y="58"/>
                  </a:lnTo>
                  <a:lnTo>
                    <a:pt x="170" y="55"/>
                  </a:lnTo>
                  <a:lnTo>
                    <a:pt x="168" y="51"/>
                  </a:lnTo>
                  <a:lnTo>
                    <a:pt x="168" y="48"/>
                  </a:lnTo>
                  <a:lnTo>
                    <a:pt x="163" y="43"/>
                  </a:lnTo>
                  <a:lnTo>
                    <a:pt x="161" y="38"/>
                  </a:lnTo>
                  <a:lnTo>
                    <a:pt x="153" y="31"/>
                  </a:lnTo>
                  <a:lnTo>
                    <a:pt x="151" y="26"/>
                  </a:lnTo>
                  <a:lnTo>
                    <a:pt x="141" y="17"/>
                  </a:lnTo>
                  <a:lnTo>
                    <a:pt x="134" y="12"/>
                  </a:lnTo>
                  <a:lnTo>
                    <a:pt x="132" y="12"/>
                  </a:lnTo>
                  <a:lnTo>
                    <a:pt x="127" y="9"/>
                  </a:lnTo>
                  <a:lnTo>
                    <a:pt x="122" y="4"/>
                  </a:lnTo>
                  <a:lnTo>
                    <a:pt x="117" y="4"/>
                  </a:lnTo>
                  <a:lnTo>
                    <a:pt x="115" y="2"/>
                  </a:lnTo>
                  <a:lnTo>
                    <a:pt x="107" y="2"/>
                  </a:lnTo>
                  <a:lnTo>
                    <a:pt x="102" y="0"/>
                  </a:lnTo>
                  <a:lnTo>
                    <a:pt x="73" y="0"/>
                  </a:lnTo>
                  <a:lnTo>
                    <a:pt x="68" y="2"/>
                  </a:lnTo>
                  <a:lnTo>
                    <a:pt x="61" y="2"/>
                  </a:lnTo>
                  <a:lnTo>
                    <a:pt x="59" y="4"/>
                  </a:lnTo>
                  <a:lnTo>
                    <a:pt x="54" y="4"/>
                  </a:lnTo>
                  <a:lnTo>
                    <a:pt x="49" y="9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34" y="17"/>
                  </a:lnTo>
                  <a:lnTo>
                    <a:pt x="25" y="26"/>
                  </a:lnTo>
                  <a:lnTo>
                    <a:pt x="22" y="31"/>
                  </a:lnTo>
                  <a:lnTo>
                    <a:pt x="15" y="38"/>
                  </a:lnTo>
                  <a:lnTo>
                    <a:pt x="13" y="43"/>
                  </a:lnTo>
                  <a:lnTo>
                    <a:pt x="8" y="48"/>
                  </a:lnTo>
                  <a:lnTo>
                    <a:pt x="8" y="51"/>
                  </a:lnTo>
                  <a:lnTo>
                    <a:pt x="5" y="55"/>
                  </a:lnTo>
                  <a:lnTo>
                    <a:pt x="5" y="58"/>
                  </a:lnTo>
                  <a:lnTo>
                    <a:pt x="3" y="63"/>
                  </a:lnTo>
                  <a:lnTo>
                    <a:pt x="3" y="65"/>
                  </a:lnTo>
                  <a:lnTo>
                    <a:pt x="0" y="70"/>
                  </a:lnTo>
                  <a:lnTo>
                    <a:pt x="0" y="85"/>
                  </a:lnTo>
                  <a:lnTo>
                    <a:pt x="15" y="85"/>
                  </a:lnTo>
                  <a:lnTo>
                    <a:pt x="15" y="75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20" y="63"/>
                  </a:lnTo>
                  <a:lnTo>
                    <a:pt x="20" y="60"/>
                  </a:lnTo>
                  <a:lnTo>
                    <a:pt x="22" y="55"/>
                  </a:lnTo>
                  <a:lnTo>
                    <a:pt x="22" y="53"/>
                  </a:lnTo>
                  <a:lnTo>
                    <a:pt x="25" y="48"/>
                  </a:lnTo>
                  <a:lnTo>
                    <a:pt x="32" y="41"/>
                  </a:lnTo>
                  <a:lnTo>
                    <a:pt x="34" y="36"/>
                  </a:lnTo>
                  <a:lnTo>
                    <a:pt x="44" y="26"/>
                  </a:lnTo>
                  <a:lnTo>
                    <a:pt x="47" y="26"/>
                  </a:lnTo>
                  <a:lnTo>
                    <a:pt x="49" y="26"/>
                  </a:lnTo>
                  <a:lnTo>
                    <a:pt x="54" y="21"/>
                  </a:lnTo>
                  <a:lnTo>
                    <a:pt x="59" y="19"/>
                  </a:lnTo>
                  <a:lnTo>
                    <a:pt x="64" y="19"/>
                  </a:lnTo>
                  <a:lnTo>
                    <a:pt x="66" y="17"/>
                  </a:lnTo>
                  <a:lnTo>
                    <a:pt x="73" y="17"/>
                  </a:lnTo>
                  <a:lnTo>
                    <a:pt x="78" y="14"/>
                  </a:lnTo>
                  <a:lnTo>
                    <a:pt x="88" y="14"/>
                  </a:lnTo>
                  <a:lnTo>
                    <a:pt x="98" y="14"/>
                  </a:lnTo>
                  <a:lnTo>
                    <a:pt x="102" y="17"/>
                  </a:lnTo>
                  <a:lnTo>
                    <a:pt x="110" y="17"/>
                  </a:lnTo>
                  <a:lnTo>
                    <a:pt x="112" y="19"/>
                  </a:lnTo>
                  <a:lnTo>
                    <a:pt x="117" y="19"/>
                  </a:lnTo>
                  <a:lnTo>
                    <a:pt x="122" y="21"/>
                  </a:lnTo>
                  <a:lnTo>
                    <a:pt x="127" y="26"/>
                  </a:lnTo>
                  <a:lnTo>
                    <a:pt x="129" y="26"/>
                  </a:lnTo>
                  <a:lnTo>
                    <a:pt x="132" y="26"/>
                  </a:lnTo>
                  <a:lnTo>
                    <a:pt x="141" y="36"/>
                  </a:lnTo>
                  <a:lnTo>
                    <a:pt x="144" y="41"/>
                  </a:lnTo>
                  <a:lnTo>
                    <a:pt x="151" y="48"/>
                  </a:lnTo>
                  <a:lnTo>
                    <a:pt x="153" y="53"/>
                  </a:lnTo>
                  <a:lnTo>
                    <a:pt x="153" y="55"/>
                  </a:lnTo>
                  <a:lnTo>
                    <a:pt x="156" y="60"/>
                  </a:lnTo>
                  <a:lnTo>
                    <a:pt x="156" y="63"/>
                  </a:lnTo>
                  <a:lnTo>
                    <a:pt x="158" y="68"/>
                  </a:lnTo>
                  <a:lnTo>
                    <a:pt x="158" y="70"/>
                  </a:lnTo>
                  <a:lnTo>
                    <a:pt x="161" y="75"/>
                  </a:lnTo>
                  <a:lnTo>
                    <a:pt x="161" y="85"/>
                  </a:lnTo>
                  <a:lnTo>
                    <a:pt x="161" y="94"/>
                  </a:lnTo>
                  <a:lnTo>
                    <a:pt x="158" y="99"/>
                  </a:lnTo>
                  <a:lnTo>
                    <a:pt x="158" y="102"/>
                  </a:lnTo>
                  <a:lnTo>
                    <a:pt x="156" y="107"/>
                  </a:lnTo>
                  <a:lnTo>
                    <a:pt x="156" y="109"/>
                  </a:lnTo>
                  <a:lnTo>
                    <a:pt x="153" y="114"/>
                  </a:lnTo>
                  <a:lnTo>
                    <a:pt x="153" y="116"/>
                  </a:lnTo>
                  <a:lnTo>
                    <a:pt x="153" y="119"/>
                  </a:lnTo>
                  <a:lnTo>
                    <a:pt x="149" y="124"/>
                  </a:lnTo>
                  <a:lnTo>
                    <a:pt x="146" y="128"/>
                  </a:lnTo>
                  <a:lnTo>
                    <a:pt x="132" y="143"/>
                  </a:lnTo>
                  <a:lnTo>
                    <a:pt x="127" y="145"/>
                  </a:lnTo>
                  <a:lnTo>
                    <a:pt x="122" y="150"/>
                  </a:lnTo>
                  <a:lnTo>
                    <a:pt x="119" y="150"/>
                  </a:lnTo>
                  <a:lnTo>
                    <a:pt x="117" y="150"/>
                  </a:lnTo>
                  <a:lnTo>
                    <a:pt x="112" y="153"/>
                  </a:lnTo>
                  <a:lnTo>
                    <a:pt x="110" y="153"/>
                  </a:lnTo>
                  <a:lnTo>
                    <a:pt x="105" y="155"/>
                  </a:lnTo>
                  <a:lnTo>
                    <a:pt x="102" y="155"/>
                  </a:lnTo>
                  <a:lnTo>
                    <a:pt x="98" y="158"/>
                  </a:lnTo>
                  <a:lnTo>
                    <a:pt x="88" y="158"/>
                  </a:lnTo>
                  <a:lnTo>
                    <a:pt x="78" y="158"/>
                  </a:lnTo>
                  <a:lnTo>
                    <a:pt x="73" y="155"/>
                  </a:lnTo>
                  <a:lnTo>
                    <a:pt x="71" y="155"/>
                  </a:lnTo>
                  <a:lnTo>
                    <a:pt x="66" y="153"/>
                  </a:lnTo>
                  <a:lnTo>
                    <a:pt x="64" y="153"/>
                  </a:lnTo>
                  <a:lnTo>
                    <a:pt x="59" y="150"/>
                  </a:lnTo>
                  <a:lnTo>
                    <a:pt x="56" y="150"/>
                  </a:lnTo>
                  <a:lnTo>
                    <a:pt x="54" y="150"/>
                  </a:lnTo>
                  <a:lnTo>
                    <a:pt x="49" y="145"/>
                  </a:lnTo>
                  <a:lnTo>
                    <a:pt x="44" y="143"/>
                  </a:lnTo>
                  <a:lnTo>
                    <a:pt x="30" y="128"/>
                  </a:lnTo>
                  <a:lnTo>
                    <a:pt x="27" y="124"/>
                  </a:lnTo>
                  <a:lnTo>
                    <a:pt x="22" y="119"/>
                  </a:lnTo>
                  <a:lnTo>
                    <a:pt x="22" y="116"/>
                  </a:lnTo>
                  <a:lnTo>
                    <a:pt x="22" y="114"/>
                  </a:lnTo>
                  <a:lnTo>
                    <a:pt x="20" y="109"/>
                  </a:lnTo>
                  <a:lnTo>
                    <a:pt x="20" y="107"/>
                  </a:lnTo>
                  <a:lnTo>
                    <a:pt x="17" y="102"/>
                  </a:lnTo>
                  <a:lnTo>
                    <a:pt x="17" y="99"/>
                  </a:lnTo>
                  <a:lnTo>
                    <a:pt x="15" y="94"/>
                  </a:lnTo>
                  <a:lnTo>
                    <a:pt x="15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19" name="Freeform 11"/>
            <p:cNvSpPr>
              <a:spLocks/>
            </p:cNvSpPr>
            <p:nvPr/>
          </p:nvSpPr>
          <p:spPr bwMode="auto">
            <a:xfrm>
              <a:off x="2370" y="2028"/>
              <a:ext cx="15" cy="149"/>
            </a:xfrm>
            <a:custGeom>
              <a:avLst/>
              <a:gdLst>
                <a:gd name="T0" fmla="*/ 15 w 15"/>
                <a:gd name="T1" fmla="*/ 8 h 149"/>
                <a:gd name="T2" fmla="*/ 15 w 15"/>
                <a:gd name="T3" fmla="*/ 3 h 149"/>
                <a:gd name="T4" fmla="*/ 12 w 15"/>
                <a:gd name="T5" fmla="*/ 3 h 149"/>
                <a:gd name="T6" fmla="*/ 12 w 15"/>
                <a:gd name="T7" fmla="*/ 0 h 149"/>
                <a:gd name="T8" fmla="*/ 2 w 15"/>
                <a:gd name="T9" fmla="*/ 0 h 149"/>
                <a:gd name="T10" fmla="*/ 2 w 15"/>
                <a:gd name="T11" fmla="*/ 3 h 149"/>
                <a:gd name="T12" fmla="*/ 0 w 15"/>
                <a:gd name="T13" fmla="*/ 3 h 149"/>
                <a:gd name="T14" fmla="*/ 0 w 15"/>
                <a:gd name="T15" fmla="*/ 146 h 149"/>
                <a:gd name="T16" fmla="*/ 2 w 15"/>
                <a:gd name="T17" fmla="*/ 146 h 149"/>
                <a:gd name="T18" fmla="*/ 2 w 15"/>
                <a:gd name="T19" fmla="*/ 149 h 149"/>
                <a:gd name="T20" fmla="*/ 12 w 15"/>
                <a:gd name="T21" fmla="*/ 149 h 149"/>
                <a:gd name="T22" fmla="*/ 12 w 15"/>
                <a:gd name="T23" fmla="*/ 146 h 149"/>
                <a:gd name="T24" fmla="*/ 15 w 15"/>
                <a:gd name="T25" fmla="*/ 146 h 149"/>
                <a:gd name="T26" fmla="*/ 15 w 15"/>
                <a:gd name="T27" fmla="*/ 141 h 149"/>
                <a:gd name="T28" fmla="*/ 15 w 15"/>
                <a:gd name="T29" fmla="*/ 8 h 1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" h="149">
                  <a:moveTo>
                    <a:pt x="15" y="8"/>
                  </a:moveTo>
                  <a:lnTo>
                    <a:pt x="15" y="3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46"/>
                  </a:lnTo>
                  <a:lnTo>
                    <a:pt x="2" y="146"/>
                  </a:lnTo>
                  <a:lnTo>
                    <a:pt x="2" y="149"/>
                  </a:lnTo>
                  <a:lnTo>
                    <a:pt x="12" y="149"/>
                  </a:lnTo>
                  <a:lnTo>
                    <a:pt x="12" y="146"/>
                  </a:lnTo>
                  <a:lnTo>
                    <a:pt x="15" y="146"/>
                  </a:lnTo>
                  <a:lnTo>
                    <a:pt x="15" y="141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20" name="Freeform 12"/>
            <p:cNvSpPr>
              <a:spLocks/>
            </p:cNvSpPr>
            <p:nvPr/>
          </p:nvSpPr>
          <p:spPr bwMode="auto">
            <a:xfrm>
              <a:off x="2217" y="2028"/>
              <a:ext cx="15" cy="149"/>
            </a:xfrm>
            <a:custGeom>
              <a:avLst/>
              <a:gdLst>
                <a:gd name="T0" fmla="*/ 15 w 15"/>
                <a:gd name="T1" fmla="*/ 8 h 149"/>
                <a:gd name="T2" fmla="*/ 15 w 15"/>
                <a:gd name="T3" fmla="*/ 3 h 149"/>
                <a:gd name="T4" fmla="*/ 12 w 15"/>
                <a:gd name="T5" fmla="*/ 3 h 149"/>
                <a:gd name="T6" fmla="*/ 12 w 15"/>
                <a:gd name="T7" fmla="*/ 0 h 149"/>
                <a:gd name="T8" fmla="*/ 2 w 15"/>
                <a:gd name="T9" fmla="*/ 0 h 149"/>
                <a:gd name="T10" fmla="*/ 2 w 15"/>
                <a:gd name="T11" fmla="*/ 3 h 149"/>
                <a:gd name="T12" fmla="*/ 0 w 15"/>
                <a:gd name="T13" fmla="*/ 3 h 149"/>
                <a:gd name="T14" fmla="*/ 0 w 15"/>
                <a:gd name="T15" fmla="*/ 146 h 149"/>
                <a:gd name="T16" fmla="*/ 2 w 15"/>
                <a:gd name="T17" fmla="*/ 146 h 149"/>
                <a:gd name="T18" fmla="*/ 2 w 15"/>
                <a:gd name="T19" fmla="*/ 149 h 149"/>
                <a:gd name="T20" fmla="*/ 12 w 15"/>
                <a:gd name="T21" fmla="*/ 149 h 149"/>
                <a:gd name="T22" fmla="*/ 12 w 15"/>
                <a:gd name="T23" fmla="*/ 146 h 149"/>
                <a:gd name="T24" fmla="*/ 15 w 15"/>
                <a:gd name="T25" fmla="*/ 146 h 149"/>
                <a:gd name="T26" fmla="*/ 15 w 15"/>
                <a:gd name="T27" fmla="*/ 141 h 149"/>
                <a:gd name="T28" fmla="*/ 15 w 15"/>
                <a:gd name="T29" fmla="*/ 8 h 1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" h="149">
                  <a:moveTo>
                    <a:pt x="15" y="8"/>
                  </a:moveTo>
                  <a:lnTo>
                    <a:pt x="15" y="3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46"/>
                  </a:lnTo>
                  <a:lnTo>
                    <a:pt x="2" y="146"/>
                  </a:lnTo>
                  <a:lnTo>
                    <a:pt x="2" y="149"/>
                  </a:lnTo>
                  <a:lnTo>
                    <a:pt x="12" y="149"/>
                  </a:lnTo>
                  <a:lnTo>
                    <a:pt x="12" y="146"/>
                  </a:lnTo>
                  <a:lnTo>
                    <a:pt x="15" y="146"/>
                  </a:lnTo>
                  <a:lnTo>
                    <a:pt x="15" y="141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21" name="Freeform 13"/>
            <p:cNvSpPr>
              <a:spLocks/>
            </p:cNvSpPr>
            <p:nvPr/>
          </p:nvSpPr>
          <p:spPr bwMode="auto">
            <a:xfrm>
              <a:off x="2064" y="2028"/>
              <a:ext cx="14" cy="149"/>
            </a:xfrm>
            <a:custGeom>
              <a:avLst/>
              <a:gdLst>
                <a:gd name="T0" fmla="*/ 14 w 14"/>
                <a:gd name="T1" fmla="*/ 8 h 149"/>
                <a:gd name="T2" fmla="*/ 14 w 14"/>
                <a:gd name="T3" fmla="*/ 3 h 149"/>
                <a:gd name="T4" fmla="*/ 12 w 14"/>
                <a:gd name="T5" fmla="*/ 3 h 149"/>
                <a:gd name="T6" fmla="*/ 12 w 14"/>
                <a:gd name="T7" fmla="*/ 0 h 149"/>
                <a:gd name="T8" fmla="*/ 2 w 14"/>
                <a:gd name="T9" fmla="*/ 0 h 149"/>
                <a:gd name="T10" fmla="*/ 2 w 14"/>
                <a:gd name="T11" fmla="*/ 3 h 149"/>
                <a:gd name="T12" fmla="*/ 0 w 14"/>
                <a:gd name="T13" fmla="*/ 3 h 149"/>
                <a:gd name="T14" fmla="*/ 0 w 14"/>
                <a:gd name="T15" fmla="*/ 146 h 149"/>
                <a:gd name="T16" fmla="*/ 2 w 14"/>
                <a:gd name="T17" fmla="*/ 146 h 149"/>
                <a:gd name="T18" fmla="*/ 2 w 14"/>
                <a:gd name="T19" fmla="*/ 149 h 149"/>
                <a:gd name="T20" fmla="*/ 12 w 14"/>
                <a:gd name="T21" fmla="*/ 149 h 149"/>
                <a:gd name="T22" fmla="*/ 12 w 14"/>
                <a:gd name="T23" fmla="*/ 146 h 149"/>
                <a:gd name="T24" fmla="*/ 14 w 14"/>
                <a:gd name="T25" fmla="*/ 146 h 149"/>
                <a:gd name="T26" fmla="*/ 14 w 14"/>
                <a:gd name="T27" fmla="*/ 141 h 149"/>
                <a:gd name="T28" fmla="*/ 14 w 14"/>
                <a:gd name="T29" fmla="*/ 8 h 1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" h="149">
                  <a:moveTo>
                    <a:pt x="14" y="8"/>
                  </a:moveTo>
                  <a:lnTo>
                    <a:pt x="14" y="3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46"/>
                  </a:lnTo>
                  <a:lnTo>
                    <a:pt x="2" y="146"/>
                  </a:lnTo>
                  <a:lnTo>
                    <a:pt x="2" y="149"/>
                  </a:lnTo>
                  <a:lnTo>
                    <a:pt x="12" y="149"/>
                  </a:lnTo>
                  <a:lnTo>
                    <a:pt x="12" y="146"/>
                  </a:lnTo>
                  <a:lnTo>
                    <a:pt x="14" y="146"/>
                  </a:lnTo>
                  <a:lnTo>
                    <a:pt x="14" y="141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22" name="Freeform 14"/>
            <p:cNvSpPr>
              <a:spLocks/>
            </p:cNvSpPr>
            <p:nvPr/>
          </p:nvSpPr>
          <p:spPr bwMode="auto">
            <a:xfrm>
              <a:off x="1605" y="1958"/>
              <a:ext cx="928" cy="279"/>
            </a:xfrm>
            <a:custGeom>
              <a:avLst/>
              <a:gdLst>
                <a:gd name="T0" fmla="*/ 7 w 928"/>
                <a:gd name="T1" fmla="*/ 0 h 279"/>
                <a:gd name="T2" fmla="*/ 2 w 928"/>
                <a:gd name="T3" fmla="*/ 0 h 279"/>
                <a:gd name="T4" fmla="*/ 2 w 928"/>
                <a:gd name="T5" fmla="*/ 2 h 279"/>
                <a:gd name="T6" fmla="*/ 0 w 928"/>
                <a:gd name="T7" fmla="*/ 2 h 279"/>
                <a:gd name="T8" fmla="*/ 0 w 928"/>
                <a:gd name="T9" fmla="*/ 12 h 279"/>
                <a:gd name="T10" fmla="*/ 2 w 928"/>
                <a:gd name="T11" fmla="*/ 12 h 279"/>
                <a:gd name="T12" fmla="*/ 2 w 928"/>
                <a:gd name="T13" fmla="*/ 14 h 279"/>
                <a:gd name="T14" fmla="*/ 920 w 928"/>
                <a:gd name="T15" fmla="*/ 14 h 279"/>
                <a:gd name="T16" fmla="*/ 913 w 928"/>
                <a:gd name="T17" fmla="*/ 7 h 279"/>
                <a:gd name="T18" fmla="*/ 913 w 928"/>
                <a:gd name="T19" fmla="*/ 272 h 279"/>
                <a:gd name="T20" fmla="*/ 920 w 928"/>
                <a:gd name="T21" fmla="*/ 265 h 279"/>
                <a:gd name="T22" fmla="*/ 2 w 928"/>
                <a:gd name="T23" fmla="*/ 265 h 279"/>
                <a:gd name="T24" fmla="*/ 2 w 928"/>
                <a:gd name="T25" fmla="*/ 267 h 279"/>
                <a:gd name="T26" fmla="*/ 0 w 928"/>
                <a:gd name="T27" fmla="*/ 267 h 279"/>
                <a:gd name="T28" fmla="*/ 0 w 928"/>
                <a:gd name="T29" fmla="*/ 277 h 279"/>
                <a:gd name="T30" fmla="*/ 2 w 928"/>
                <a:gd name="T31" fmla="*/ 277 h 279"/>
                <a:gd name="T32" fmla="*/ 2 w 928"/>
                <a:gd name="T33" fmla="*/ 279 h 279"/>
                <a:gd name="T34" fmla="*/ 7 w 928"/>
                <a:gd name="T35" fmla="*/ 279 h 279"/>
                <a:gd name="T36" fmla="*/ 920 w 928"/>
                <a:gd name="T37" fmla="*/ 279 h 279"/>
                <a:gd name="T38" fmla="*/ 923 w 928"/>
                <a:gd name="T39" fmla="*/ 279 h 279"/>
                <a:gd name="T40" fmla="*/ 925 w 928"/>
                <a:gd name="T41" fmla="*/ 279 h 279"/>
                <a:gd name="T42" fmla="*/ 925 w 928"/>
                <a:gd name="T43" fmla="*/ 277 h 279"/>
                <a:gd name="T44" fmla="*/ 928 w 928"/>
                <a:gd name="T45" fmla="*/ 277 h 279"/>
                <a:gd name="T46" fmla="*/ 928 w 928"/>
                <a:gd name="T47" fmla="*/ 274 h 279"/>
                <a:gd name="T48" fmla="*/ 928 w 928"/>
                <a:gd name="T49" fmla="*/ 272 h 279"/>
                <a:gd name="T50" fmla="*/ 928 w 928"/>
                <a:gd name="T51" fmla="*/ 7 h 279"/>
                <a:gd name="T52" fmla="*/ 928 w 928"/>
                <a:gd name="T53" fmla="*/ 5 h 279"/>
                <a:gd name="T54" fmla="*/ 928 w 928"/>
                <a:gd name="T55" fmla="*/ 2 h 279"/>
                <a:gd name="T56" fmla="*/ 925 w 928"/>
                <a:gd name="T57" fmla="*/ 2 h 279"/>
                <a:gd name="T58" fmla="*/ 925 w 928"/>
                <a:gd name="T59" fmla="*/ 0 h 279"/>
                <a:gd name="T60" fmla="*/ 923 w 928"/>
                <a:gd name="T61" fmla="*/ 0 h 279"/>
                <a:gd name="T62" fmla="*/ 920 w 928"/>
                <a:gd name="T63" fmla="*/ 0 h 279"/>
                <a:gd name="T64" fmla="*/ 7 w 928"/>
                <a:gd name="T65" fmla="*/ 0 h 27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928" h="279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920" y="14"/>
                  </a:lnTo>
                  <a:lnTo>
                    <a:pt x="913" y="7"/>
                  </a:lnTo>
                  <a:lnTo>
                    <a:pt x="913" y="272"/>
                  </a:lnTo>
                  <a:lnTo>
                    <a:pt x="920" y="265"/>
                  </a:lnTo>
                  <a:lnTo>
                    <a:pt x="2" y="265"/>
                  </a:lnTo>
                  <a:lnTo>
                    <a:pt x="2" y="267"/>
                  </a:lnTo>
                  <a:lnTo>
                    <a:pt x="0" y="267"/>
                  </a:lnTo>
                  <a:lnTo>
                    <a:pt x="0" y="277"/>
                  </a:lnTo>
                  <a:lnTo>
                    <a:pt x="2" y="277"/>
                  </a:lnTo>
                  <a:lnTo>
                    <a:pt x="2" y="279"/>
                  </a:lnTo>
                  <a:lnTo>
                    <a:pt x="7" y="279"/>
                  </a:lnTo>
                  <a:lnTo>
                    <a:pt x="920" y="279"/>
                  </a:lnTo>
                  <a:lnTo>
                    <a:pt x="923" y="279"/>
                  </a:lnTo>
                  <a:lnTo>
                    <a:pt x="925" y="279"/>
                  </a:lnTo>
                  <a:lnTo>
                    <a:pt x="925" y="277"/>
                  </a:lnTo>
                  <a:lnTo>
                    <a:pt x="928" y="277"/>
                  </a:lnTo>
                  <a:lnTo>
                    <a:pt x="928" y="274"/>
                  </a:lnTo>
                  <a:lnTo>
                    <a:pt x="928" y="272"/>
                  </a:lnTo>
                  <a:lnTo>
                    <a:pt x="928" y="7"/>
                  </a:lnTo>
                  <a:lnTo>
                    <a:pt x="928" y="5"/>
                  </a:lnTo>
                  <a:lnTo>
                    <a:pt x="928" y="2"/>
                  </a:lnTo>
                  <a:lnTo>
                    <a:pt x="925" y="2"/>
                  </a:lnTo>
                  <a:lnTo>
                    <a:pt x="925" y="0"/>
                  </a:lnTo>
                  <a:lnTo>
                    <a:pt x="923" y="0"/>
                  </a:lnTo>
                  <a:lnTo>
                    <a:pt x="92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23" name="Rectangle 15"/>
            <p:cNvSpPr>
              <a:spLocks noChangeArrowheads="1"/>
            </p:cNvSpPr>
            <p:nvPr/>
          </p:nvSpPr>
          <p:spPr bwMode="auto">
            <a:xfrm>
              <a:off x="1517" y="1591"/>
              <a:ext cx="97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000" b="0" dirty="0" err="1">
                  <a:solidFill>
                    <a:srgbClr val="4D4D4D"/>
                  </a:solidFill>
                  <a:latin typeface="+mj-lt"/>
                </a:rPr>
                <a:t>test</a:t>
              </a:r>
              <a:r>
                <a:rPr lang="de-DE" sz="2000" b="0" dirty="0">
                  <a:solidFill>
                    <a:srgbClr val="4D4D4D"/>
                  </a:solidFill>
                  <a:latin typeface="+mj-lt"/>
                </a:rPr>
                <a:t> </a:t>
              </a:r>
              <a:r>
                <a:rPr lang="de-DE" sz="2000" b="0" dirty="0" err="1">
                  <a:solidFill>
                    <a:srgbClr val="4D4D4D"/>
                  </a:solidFill>
                  <a:latin typeface="+mj-lt"/>
                </a:rPr>
                <a:t>customer</a:t>
              </a:r>
              <a:endParaRPr lang="de-DE" sz="2000" b="0" dirty="0">
                <a:solidFill>
                  <a:srgbClr val="4D4D4D"/>
                </a:solidFill>
                <a:latin typeface="+mj-lt"/>
              </a:endParaRPr>
            </a:p>
          </p:txBody>
        </p:sp>
        <p:sp>
          <p:nvSpPr>
            <p:cNvPr id="55324" name="Freeform 16"/>
            <p:cNvSpPr>
              <a:spLocks/>
            </p:cNvSpPr>
            <p:nvPr/>
          </p:nvSpPr>
          <p:spPr bwMode="auto">
            <a:xfrm>
              <a:off x="1049" y="2087"/>
              <a:ext cx="371" cy="17"/>
            </a:xfrm>
            <a:custGeom>
              <a:avLst/>
              <a:gdLst>
                <a:gd name="T0" fmla="*/ 7 w 371"/>
                <a:gd name="T1" fmla="*/ 2 h 17"/>
                <a:gd name="T2" fmla="*/ 2 w 371"/>
                <a:gd name="T3" fmla="*/ 2 h 17"/>
                <a:gd name="T4" fmla="*/ 2 w 371"/>
                <a:gd name="T5" fmla="*/ 5 h 17"/>
                <a:gd name="T6" fmla="*/ 0 w 371"/>
                <a:gd name="T7" fmla="*/ 7 h 17"/>
                <a:gd name="T8" fmla="*/ 0 w 371"/>
                <a:gd name="T9" fmla="*/ 14 h 17"/>
                <a:gd name="T10" fmla="*/ 2 w 371"/>
                <a:gd name="T11" fmla="*/ 14 h 17"/>
                <a:gd name="T12" fmla="*/ 4 w 371"/>
                <a:gd name="T13" fmla="*/ 17 h 17"/>
                <a:gd name="T14" fmla="*/ 7 w 371"/>
                <a:gd name="T15" fmla="*/ 17 h 17"/>
                <a:gd name="T16" fmla="*/ 364 w 371"/>
                <a:gd name="T17" fmla="*/ 14 h 17"/>
                <a:gd name="T18" fmla="*/ 369 w 371"/>
                <a:gd name="T19" fmla="*/ 14 h 17"/>
                <a:gd name="T20" fmla="*/ 369 w 371"/>
                <a:gd name="T21" fmla="*/ 12 h 17"/>
                <a:gd name="T22" fmla="*/ 371 w 371"/>
                <a:gd name="T23" fmla="*/ 9 h 17"/>
                <a:gd name="T24" fmla="*/ 371 w 371"/>
                <a:gd name="T25" fmla="*/ 2 h 17"/>
                <a:gd name="T26" fmla="*/ 369 w 371"/>
                <a:gd name="T27" fmla="*/ 2 h 17"/>
                <a:gd name="T28" fmla="*/ 366 w 371"/>
                <a:gd name="T29" fmla="*/ 0 h 17"/>
                <a:gd name="T30" fmla="*/ 364 w 371"/>
                <a:gd name="T31" fmla="*/ 0 h 17"/>
                <a:gd name="T32" fmla="*/ 7 w 371"/>
                <a:gd name="T33" fmla="*/ 2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71" h="17">
                  <a:moveTo>
                    <a:pt x="7" y="2"/>
                  </a:moveTo>
                  <a:lnTo>
                    <a:pt x="2" y="2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364" y="14"/>
                  </a:lnTo>
                  <a:lnTo>
                    <a:pt x="369" y="14"/>
                  </a:lnTo>
                  <a:lnTo>
                    <a:pt x="369" y="12"/>
                  </a:lnTo>
                  <a:lnTo>
                    <a:pt x="371" y="9"/>
                  </a:lnTo>
                  <a:lnTo>
                    <a:pt x="371" y="2"/>
                  </a:lnTo>
                  <a:lnTo>
                    <a:pt x="369" y="2"/>
                  </a:lnTo>
                  <a:lnTo>
                    <a:pt x="366" y="0"/>
                  </a:lnTo>
                  <a:lnTo>
                    <a:pt x="364" y="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25" name="Freeform 17"/>
            <p:cNvSpPr>
              <a:spLocks/>
            </p:cNvSpPr>
            <p:nvPr/>
          </p:nvSpPr>
          <p:spPr bwMode="auto">
            <a:xfrm>
              <a:off x="2540" y="2089"/>
              <a:ext cx="148" cy="15"/>
            </a:xfrm>
            <a:custGeom>
              <a:avLst/>
              <a:gdLst>
                <a:gd name="T0" fmla="*/ 7 w 148"/>
                <a:gd name="T1" fmla="*/ 0 h 15"/>
                <a:gd name="T2" fmla="*/ 2 w 148"/>
                <a:gd name="T3" fmla="*/ 0 h 15"/>
                <a:gd name="T4" fmla="*/ 2 w 148"/>
                <a:gd name="T5" fmla="*/ 3 h 15"/>
                <a:gd name="T6" fmla="*/ 0 w 148"/>
                <a:gd name="T7" fmla="*/ 3 h 15"/>
                <a:gd name="T8" fmla="*/ 0 w 148"/>
                <a:gd name="T9" fmla="*/ 12 h 15"/>
                <a:gd name="T10" fmla="*/ 2 w 148"/>
                <a:gd name="T11" fmla="*/ 12 h 15"/>
                <a:gd name="T12" fmla="*/ 2 w 148"/>
                <a:gd name="T13" fmla="*/ 15 h 15"/>
                <a:gd name="T14" fmla="*/ 146 w 148"/>
                <a:gd name="T15" fmla="*/ 15 h 15"/>
                <a:gd name="T16" fmla="*/ 146 w 148"/>
                <a:gd name="T17" fmla="*/ 12 h 15"/>
                <a:gd name="T18" fmla="*/ 148 w 148"/>
                <a:gd name="T19" fmla="*/ 12 h 15"/>
                <a:gd name="T20" fmla="*/ 148 w 148"/>
                <a:gd name="T21" fmla="*/ 3 h 15"/>
                <a:gd name="T22" fmla="*/ 146 w 148"/>
                <a:gd name="T23" fmla="*/ 3 h 15"/>
                <a:gd name="T24" fmla="*/ 146 w 148"/>
                <a:gd name="T25" fmla="*/ 0 h 15"/>
                <a:gd name="T26" fmla="*/ 141 w 148"/>
                <a:gd name="T27" fmla="*/ 0 h 15"/>
                <a:gd name="T28" fmla="*/ 7 w 148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8" h="15">
                  <a:moveTo>
                    <a:pt x="7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146" y="15"/>
                  </a:lnTo>
                  <a:lnTo>
                    <a:pt x="146" y="12"/>
                  </a:lnTo>
                  <a:lnTo>
                    <a:pt x="148" y="12"/>
                  </a:lnTo>
                  <a:lnTo>
                    <a:pt x="148" y="3"/>
                  </a:lnTo>
                  <a:lnTo>
                    <a:pt x="146" y="3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26" name="Freeform 18"/>
            <p:cNvSpPr>
              <a:spLocks/>
            </p:cNvSpPr>
            <p:nvPr/>
          </p:nvSpPr>
          <p:spPr bwMode="auto">
            <a:xfrm>
              <a:off x="1372" y="2062"/>
              <a:ext cx="131" cy="59"/>
            </a:xfrm>
            <a:custGeom>
              <a:avLst/>
              <a:gdLst>
                <a:gd name="T0" fmla="*/ 0 w 131"/>
                <a:gd name="T1" fmla="*/ 0 h 59"/>
                <a:gd name="T2" fmla="*/ 131 w 131"/>
                <a:gd name="T3" fmla="*/ 30 h 59"/>
                <a:gd name="T4" fmla="*/ 0 w 131"/>
                <a:gd name="T5" fmla="*/ 59 h 59"/>
                <a:gd name="T6" fmla="*/ 0 w 131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1" h="59">
                  <a:moveTo>
                    <a:pt x="0" y="0"/>
                  </a:moveTo>
                  <a:lnTo>
                    <a:pt x="131" y="30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27" name="Freeform 19"/>
            <p:cNvSpPr>
              <a:spLocks/>
            </p:cNvSpPr>
            <p:nvPr/>
          </p:nvSpPr>
          <p:spPr bwMode="auto">
            <a:xfrm>
              <a:off x="1918" y="2036"/>
              <a:ext cx="15" cy="145"/>
            </a:xfrm>
            <a:custGeom>
              <a:avLst/>
              <a:gdLst>
                <a:gd name="T0" fmla="*/ 15 w 15"/>
                <a:gd name="T1" fmla="*/ 7 h 145"/>
                <a:gd name="T2" fmla="*/ 15 w 15"/>
                <a:gd name="T3" fmla="*/ 2 h 145"/>
                <a:gd name="T4" fmla="*/ 12 w 15"/>
                <a:gd name="T5" fmla="*/ 2 h 145"/>
                <a:gd name="T6" fmla="*/ 12 w 15"/>
                <a:gd name="T7" fmla="*/ 0 h 145"/>
                <a:gd name="T8" fmla="*/ 3 w 15"/>
                <a:gd name="T9" fmla="*/ 0 h 145"/>
                <a:gd name="T10" fmla="*/ 3 w 15"/>
                <a:gd name="T11" fmla="*/ 2 h 145"/>
                <a:gd name="T12" fmla="*/ 0 w 15"/>
                <a:gd name="T13" fmla="*/ 2 h 145"/>
                <a:gd name="T14" fmla="*/ 0 w 15"/>
                <a:gd name="T15" fmla="*/ 143 h 145"/>
                <a:gd name="T16" fmla="*/ 3 w 15"/>
                <a:gd name="T17" fmla="*/ 143 h 145"/>
                <a:gd name="T18" fmla="*/ 3 w 15"/>
                <a:gd name="T19" fmla="*/ 145 h 145"/>
                <a:gd name="T20" fmla="*/ 12 w 15"/>
                <a:gd name="T21" fmla="*/ 145 h 145"/>
                <a:gd name="T22" fmla="*/ 12 w 15"/>
                <a:gd name="T23" fmla="*/ 143 h 145"/>
                <a:gd name="T24" fmla="*/ 15 w 15"/>
                <a:gd name="T25" fmla="*/ 143 h 145"/>
                <a:gd name="T26" fmla="*/ 15 w 15"/>
                <a:gd name="T27" fmla="*/ 138 h 145"/>
                <a:gd name="T28" fmla="*/ 15 w 15"/>
                <a:gd name="T29" fmla="*/ 7 h 1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" h="145">
                  <a:moveTo>
                    <a:pt x="15" y="7"/>
                  </a:moveTo>
                  <a:lnTo>
                    <a:pt x="15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43"/>
                  </a:lnTo>
                  <a:lnTo>
                    <a:pt x="3" y="143"/>
                  </a:lnTo>
                  <a:lnTo>
                    <a:pt x="3" y="145"/>
                  </a:lnTo>
                  <a:lnTo>
                    <a:pt x="12" y="145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5" y="138"/>
                  </a:lnTo>
                  <a:lnTo>
                    <a:pt x="1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28" name="Freeform 20"/>
            <p:cNvSpPr>
              <a:spLocks/>
            </p:cNvSpPr>
            <p:nvPr/>
          </p:nvSpPr>
          <p:spPr bwMode="auto">
            <a:xfrm>
              <a:off x="1768" y="2036"/>
              <a:ext cx="14" cy="145"/>
            </a:xfrm>
            <a:custGeom>
              <a:avLst/>
              <a:gdLst>
                <a:gd name="T0" fmla="*/ 14 w 14"/>
                <a:gd name="T1" fmla="*/ 7 h 145"/>
                <a:gd name="T2" fmla="*/ 14 w 14"/>
                <a:gd name="T3" fmla="*/ 2 h 145"/>
                <a:gd name="T4" fmla="*/ 12 w 14"/>
                <a:gd name="T5" fmla="*/ 2 h 145"/>
                <a:gd name="T6" fmla="*/ 12 w 14"/>
                <a:gd name="T7" fmla="*/ 0 h 145"/>
                <a:gd name="T8" fmla="*/ 2 w 14"/>
                <a:gd name="T9" fmla="*/ 0 h 145"/>
                <a:gd name="T10" fmla="*/ 2 w 14"/>
                <a:gd name="T11" fmla="*/ 2 h 145"/>
                <a:gd name="T12" fmla="*/ 0 w 14"/>
                <a:gd name="T13" fmla="*/ 2 h 145"/>
                <a:gd name="T14" fmla="*/ 0 w 14"/>
                <a:gd name="T15" fmla="*/ 143 h 145"/>
                <a:gd name="T16" fmla="*/ 2 w 14"/>
                <a:gd name="T17" fmla="*/ 143 h 145"/>
                <a:gd name="T18" fmla="*/ 2 w 14"/>
                <a:gd name="T19" fmla="*/ 145 h 145"/>
                <a:gd name="T20" fmla="*/ 12 w 14"/>
                <a:gd name="T21" fmla="*/ 145 h 145"/>
                <a:gd name="T22" fmla="*/ 12 w 14"/>
                <a:gd name="T23" fmla="*/ 143 h 145"/>
                <a:gd name="T24" fmla="*/ 14 w 14"/>
                <a:gd name="T25" fmla="*/ 143 h 145"/>
                <a:gd name="T26" fmla="*/ 14 w 14"/>
                <a:gd name="T27" fmla="*/ 138 h 145"/>
                <a:gd name="T28" fmla="*/ 14 w 14"/>
                <a:gd name="T29" fmla="*/ 7 h 1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" h="145">
                  <a:moveTo>
                    <a:pt x="14" y="7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43"/>
                  </a:lnTo>
                  <a:lnTo>
                    <a:pt x="2" y="143"/>
                  </a:lnTo>
                  <a:lnTo>
                    <a:pt x="2" y="145"/>
                  </a:lnTo>
                  <a:lnTo>
                    <a:pt x="12" y="145"/>
                  </a:lnTo>
                  <a:lnTo>
                    <a:pt x="12" y="143"/>
                  </a:lnTo>
                  <a:lnTo>
                    <a:pt x="14" y="143"/>
                  </a:lnTo>
                  <a:lnTo>
                    <a:pt x="14" y="138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29" name="Line 21"/>
            <p:cNvSpPr>
              <a:spLocks noChangeShapeType="1"/>
            </p:cNvSpPr>
            <p:nvPr/>
          </p:nvSpPr>
          <p:spPr bwMode="auto">
            <a:xfrm flipH="1">
              <a:off x="1848" y="1746"/>
              <a:ext cx="36" cy="33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30" name="Oval 22"/>
            <p:cNvSpPr>
              <a:spLocks noChangeArrowheads="1"/>
            </p:cNvSpPr>
            <p:nvPr/>
          </p:nvSpPr>
          <p:spPr bwMode="auto">
            <a:xfrm>
              <a:off x="1809" y="2048"/>
              <a:ext cx="90" cy="92"/>
            </a:xfrm>
            <a:prstGeom prst="ellipse">
              <a:avLst/>
            </a:prstGeom>
            <a:solidFill>
              <a:srgbClr val="0000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31" name="Rectangle 23"/>
            <p:cNvSpPr>
              <a:spLocks noChangeArrowheads="1"/>
            </p:cNvSpPr>
            <p:nvPr/>
          </p:nvSpPr>
          <p:spPr bwMode="auto">
            <a:xfrm>
              <a:off x="1957" y="1969"/>
              <a:ext cx="8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200" b="0">
                  <a:solidFill>
                    <a:srgbClr val="FF0000"/>
                  </a:solidFill>
                  <a:latin typeface="Arial" charset="0"/>
                </a:rPr>
                <a:t>x</a:t>
              </a:r>
              <a:endParaRPr lang="de-DE"/>
            </a:p>
          </p:txBody>
        </p:sp>
        <p:sp>
          <p:nvSpPr>
            <p:cNvPr id="55332" name="Rectangle 24"/>
            <p:cNvSpPr>
              <a:spLocks noChangeArrowheads="1"/>
            </p:cNvSpPr>
            <p:nvPr/>
          </p:nvSpPr>
          <p:spPr bwMode="auto">
            <a:xfrm>
              <a:off x="2103" y="1972"/>
              <a:ext cx="8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200" b="0">
                  <a:solidFill>
                    <a:srgbClr val="FF0000"/>
                  </a:solidFill>
                  <a:latin typeface="Arial" charset="0"/>
                </a:rPr>
                <a:t>x</a:t>
              </a:r>
              <a:endParaRPr lang="de-DE"/>
            </a:p>
          </p:txBody>
        </p:sp>
        <p:sp>
          <p:nvSpPr>
            <p:cNvPr id="55333" name="Rectangle 25"/>
            <p:cNvSpPr>
              <a:spLocks noChangeArrowheads="1"/>
            </p:cNvSpPr>
            <p:nvPr/>
          </p:nvSpPr>
          <p:spPr bwMode="auto">
            <a:xfrm>
              <a:off x="2258" y="1972"/>
              <a:ext cx="8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200" b="0">
                  <a:solidFill>
                    <a:srgbClr val="FF0000"/>
                  </a:solidFill>
                  <a:latin typeface="Arial" charset="0"/>
                </a:rPr>
                <a:t>x</a:t>
              </a:r>
              <a:endParaRPr lang="de-DE"/>
            </a:p>
          </p:txBody>
        </p:sp>
        <p:sp>
          <p:nvSpPr>
            <p:cNvPr id="55334" name="Rectangle 26"/>
            <p:cNvSpPr>
              <a:spLocks noChangeArrowheads="1"/>
            </p:cNvSpPr>
            <p:nvPr/>
          </p:nvSpPr>
          <p:spPr bwMode="auto">
            <a:xfrm>
              <a:off x="2406" y="1972"/>
              <a:ext cx="8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200" b="0">
                  <a:solidFill>
                    <a:srgbClr val="FF0000"/>
                  </a:solidFill>
                  <a:latin typeface="Arial" charset="0"/>
                </a:rPr>
                <a:t>x</a:t>
              </a:r>
              <a:endParaRPr lang="de-DE"/>
            </a:p>
          </p:txBody>
        </p:sp>
        <p:sp>
          <p:nvSpPr>
            <p:cNvPr id="55335" name="Rectangle 27"/>
            <p:cNvSpPr>
              <a:spLocks noChangeArrowheads="1"/>
            </p:cNvSpPr>
            <p:nvPr/>
          </p:nvSpPr>
          <p:spPr bwMode="auto">
            <a:xfrm>
              <a:off x="2751" y="1964"/>
              <a:ext cx="8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200" b="0">
                  <a:solidFill>
                    <a:srgbClr val="FF0000"/>
                  </a:solidFill>
                  <a:latin typeface="Arial" charset="0"/>
                </a:rPr>
                <a:t>x</a:t>
              </a:r>
              <a:endParaRPr lang="de-DE"/>
            </a:p>
          </p:txBody>
        </p:sp>
        <p:sp>
          <p:nvSpPr>
            <p:cNvPr id="55336" name="Freeform 28"/>
            <p:cNvSpPr>
              <a:spLocks/>
            </p:cNvSpPr>
            <p:nvPr/>
          </p:nvSpPr>
          <p:spPr bwMode="auto">
            <a:xfrm>
              <a:off x="1928" y="2335"/>
              <a:ext cx="51" cy="89"/>
            </a:xfrm>
            <a:custGeom>
              <a:avLst/>
              <a:gdLst>
                <a:gd name="T0" fmla="*/ 14 w 51"/>
                <a:gd name="T1" fmla="*/ 7 h 89"/>
                <a:gd name="T2" fmla="*/ 14 w 51"/>
                <a:gd name="T3" fmla="*/ 2 h 89"/>
                <a:gd name="T4" fmla="*/ 12 w 51"/>
                <a:gd name="T5" fmla="*/ 2 h 89"/>
                <a:gd name="T6" fmla="*/ 12 w 51"/>
                <a:gd name="T7" fmla="*/ 0 h 89"/>
                <a:gd name="T8" fmla="*/ 2 w 51"/>
                <a:gd name="T9" fmla="*/ 0 h 89"/>
                <a:gd name="T10" fmla="*/ 2 w 51"/>
                <a:gd name="T11" fmla="*/ 2 h 89"/>
                <a:gd name="T12" fmla="*/ 0 w 51"/>
                <a:gd name="T13" fmla="*/ 2 h 89"/>
                <a:gd name="T14" fmla="*/ 0 w 51"/>
                <a:gd name="T15" fmla="*/ 29 h 89"/>
                <a:gd name="T16" fmla="*/ 2 w 51"/>
                <a:gd name="T17" fmla="*/ 31 h 89"/>
                <a:gd name="T18" fmla="*/ 2 w 51"/>
                <a:gd name="T19" fmla="*/ 38 h 89"/>
                <a:gd name="T20" fmla="*/ 5 w 51"/>
                <a:gd name="T21" fmla="*/ 41 h 89"/>
                <a:gd name="T22" fmla="*/ 5 w 51"/>
                <a:gd name="T23" fmla="*/ 48 h 89"/>
                <a:gd name="T24" fmla="*/ 7 w 51"/>
                <a:gd name="T25" fmla="*/ 51 h 89"/>
                <a:gd name="T26" fmla="*/ 7 w 51"/>
                <a:gd name="T27" fmla="*/ 53 h 89"/>
                <a:gd name="T28" fmla="*/ 10 w 51"/>
                <a:gd name="T29" fmla="*/ 58 h 89"/>
                <a:gd name="T30" fmla="*/ 10 w 51"/>
                <a:gd name="T31" fmla="*/ 60 h 89"/>
                <a:gd name="T32" fmla="*/ 12 w 51"/>
                <a:gd name="T33" fmla="*/ 63 h 89"/>
                <a:gd name="T34" fmla="*/ 12 w 51"/>
                <a:gd name="T35" fmla="*/ 65 h 89"/>
                <a:gd name="T36" fmla="*/ 14 w 51"/>
                <a:gd name="T37" fmla="*/ 68 h 89"/>
                <a:gd name="T38" fmla="*/ 14 w 51"/>
                <a:gd name="T39" fmla="*/ 70 h 89"/>
                <a:gd name="T40" fmla="*/ 22 w 51"/>
                <a:gd name="T41" fmla="*/ 77 h 89"/>
                <a:gd name="T42" fmla="*/ 24 w 51"/>
                <a:gd name="T43" fmla="*/ 82 h 89"/>
                <a:gd name="T44" fmla="*/ 29 w 51"/>
                <a:gd name="T45" fmla="*/ 85 h 89"/>
                <a:gd name="T46" fmla="*/ 31 w 51"/>
                <a:gd name="T47" fmla="*/ 87 h 89"/>
                <a:gd name="T48" fmla="*/ 34 w 51"/>
                <a:gd name="T49" fmla="*/ 87 h 89"/>
                <a:gd name="T50" fmla="*/ 36 w 51"/>
                <a:gd name="T51" fmla="*/ 89 h 89"/>
                <a:gd name="T52" fmla="*/ 48 w 51"/>
                <a:gd name="T53" fmla="*/ 89 h 89"/>
                <a:gd name="T54" fmla="*/ 48 w 51"/>
                <a:gd name="T55" fmla="*/ 87 h 89"/>
                <a:gd name="T56" fmla="*/ 51 w 51"/>
                <a:gd name="T57" fmla="*/ 87 h 89"/>
                <a:gd name="T58" fmla="*/ 51 w 51"/>
                <a:gd name="T59" fmla="*/ 77 h 89"/>
                <a:gd name="T60" fmla="*/ 48 w 51"/>
                <a:gd name="T61" fmla="*/ 77 h 89"/>
                <a:gd name="T62" fmla="*/ 48 w 51"/>
                <a:gd name="T63" fmla="*/ 75 h 89"/>
                <a:gd name="T64" fmla="*/ 44 w 51"/>
                <a:gd name="T65" fmla="*/ 75 h 89"/>
                <a:gd name="T66" fmla="*/ 41 w 51"/>
                <a:gd name="T67" fmla="*/ 75 h 89"/>
                <a:gd name="T68" fmla="*/ 39 w 51"/>
                <a:gd name="T69" fmla="*/ 72 h 89"/>
                <a:gd name="T70" fmla="*/ 36 w 51"/>
                <a:gd name="T71" fmla="*/ 72 h 89"/>
                <a:gd name="T72" fmla="*/ 34 w 51"/>
                <a:gd name="T73" fmla="*/ 70 h 89"/>
                <a:gd name="T74" fmla="*/ 34 w 51"/>
                <a:gd name="T75" fmla="*/ 72 h 89"/>
                <a:gd name="T76" fmla="*/ 36 w 51"/>
                <a:gd name="T77" fmla="*/ 72 h 89"/>
                <a:gd name="T78" fmla="*/ 29 w 51"/>
                <a:gd name="T79" fmla="*/ 65 h 89"/>
                <a:gd name="T80" fmla="*/ 29 w 51"/>
                <a:gd name="T81" fmla="*/ 63 h 89"/>
                <a:gd name="T82" fmla="*/ 27 w 51"/>
                <a:gd name="T83" fmla="*/ 60 h 89"/>
                <a:gd name="T84" fmla="*/ 27 w 51"/>
                <a:gd name="T85" fmla="*/ 58 h 89"/>
                <a:gd name="T86" fmla="*/ 24 w 51"/>
                <a:gd name="T87" fmla="*/ 55 h 89"/>
                <a:gd name="T88" fmla="*/ 24 w 51"/>
                <a:gd name="T89" fmla="*/ 53 h 89"/>
                <a:gd name="T90" fmla="*/ 22 w 51"/>
                <a:gd name="T91" fmla="*/ 48 h 89"/>
                <a:gd name="T92" fmla="*/ 22 w 51"/>
                <a:gd name="T93" fmla="*/ 46 h 89"/>
                <a:gd name="T94" fmla="*/ 19 w 51"/>
                <a:gd name="T95" fmla="*/ 43 h 89"/>
                <a:gd name="T96" fmla="*/ 19 w 51"/>
                <a:gd name="T97" fmla="*/ 36 h 89"/>
                <a:gd name="T98" fmla="*/ 17 w 51"/>
                <a:gd name="T99" fmla="*/ 34 h 89"/>
                <a:gd name="T100" fmla="*/ 17 w 51"/>
                <a:gd name="T101" fmla="*/ 26 h 89"/>
                <a:gd name="T102" fmla="*/ 14 w 51"/>
                <a:gd name="T103" fmla="*/ 24 h 89"/>
                <a:gd name="T104" fmla="*/ 14 w 51"/>
                <a:gd name="T105" fmla="*/ 7 h 8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1" h="89">
                  <a:moveTo>
                    <a:pt x="14" y="7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9"/>
                  </a:lnTo>
                  <a:lnTo>
                    <a:pt x="2" y="31"/>
                  </a:lnTo>
                  <a:lnTo>
                    <a:pt x="2" y="38"/>
                  </a:lnTo>
                  <a:lnTo>
                    <a:pt x="5" y="41"/>
                  </a:lnTo>
                  <a:lnTo>
                    <a:pt x="5" y="48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3"/>
                  </a:lnTo>
                  <a:lnTo>
                    <a:pt x="12" y="65"/>
                  </a:lnTo>
                  <a:lnTo>
                    <a:pt x="14" y="68"/>
                  </a:lnTo>
                  <a:lnTo>
                    <a:pt x="14" y="70"/>
                  </a:lnTo>
                  <a:lnTo>
                    <a:pt x="22" y="77"/>
                  </a:lnTo>
                  <a:lnTo>
                    <a:pt x="24" y="82"/>
                  </a:lnTo>
                  <a:lnTo>
                    <a:pt x="29" y="85"/>
                  </a:lnTo>
                  <a:lnTo>
                    <a:pt x="31" y="87"/>
                  </a:lnTo>
                  <a:lnTo>
                    <a:pt x="34" y="87"/>
                  </a:lnTo>
                  <a:lnTo>
                    <a:pt x="36" y="89"/>
                  </a:lnTo>
                  <a:lnTo>
                    <a:pt x="48" y="89"/>
                  </a:lnTo>
                  <a:lnTo>
                    <a:pt x="48" y="87"/>
                  </a:lnTo>
                  <a:lnTo>
                    <a:pt x="51" y="87"/>
                  </a:lnTo>
                  <a:lnTo>
                    <a:pt x="51" y="77"/>
                  </a:lnTo>
                  <a:lnTo>
                    <a:pt x="48" y="77"/>
                  </a:lnTo>
                  <a:lnTo>
                    <a:pt x="48" y="75"/>
                  </a:lnTo>
                  <a:lnTo>
                    <a:pt x="44" y="75"/>
                  </a:lnTo>
                  <a:lnTo>
                    <a:pt x="41" y="75"/>
                  </a:lnTo>
                  <a:lnTo>
                    <a:pt x="39" y="72"/>
                  </a:lnTo>
                  <a:lnTo>
                    <a:pt x="36" y="72"/>
                  </a:lnTo>
                  <a:lnTo>
                    <a:pt x="34" y="70"/>
                  </a:lnTo>
                  <a:lnTo>
                    <a:pt x="34" y="72"/>
                  </a:lnTo>
                  <a:lnTo>
                    <a:pt x="36" y="72"/>
                  </a:lnTo>
                  <a:lnTo>
                    <a:pt x="29" y="65"/>
                  </a:lnTo>
                  <a:lnTo>
                    <a:pt x="29" y="63"/>
                  </a:lnTo>
                  <a:lnTo>
                    <a:pt x="27" y="60"/>
                  </a:lnTo>
                  <a:lnTo>
                    <a:pt x="27" y="58"/>
                  </a:lnTo>
                  <a:lnTo>
                    <a:pt x="24" y="55"/>
                  </a:lnTo>
                  <a:lnTo>
                    <a:pt x="24" y="53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19" y="43"/>
                  </a:lnTo>
                  <a:lnTo>
                    <a:pt x="19" y="36"/>
                  </a:lnTo>
                  <a:lnTo>
                    <a:pt x="17" y="34"/>
                  </a:lnTo>
                  <a:lnTo>
                    <a:pt x="17" y="26"/>
                  </a:lnTo>
                  <a:lnTo>
                    <a:pt x="14" y="24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37" name="Freeform 29"/>
            <p:cNvSpPr>
              <a:spLocks/>
            </p:cNvSpPr>
            <p:nvPr/>
          </p:nvSpPr>
          <p:spPr bwMode="auto">
            <a:xfrm>
              <a:off x="2409" y="2412"/>
              <a:ext cx="53" cy="93"/>
            </a:xfrm>
            <a:custGeom>
              <a:avLst/>
              <a:gdLst>
                <a:gd name="T0" fmla="*/ 0 w 53"/>
                <a:gd name="T1" fmla="*/ 85 h 93"/>
                <a:gd name="T2" fmla="*/ 0 w 53"/>
                <a:gd name="T3" fmla="*/ 90 h 93"/>
                <a:gd name="T4" fmla="*/ 2 w 53"/>
                <a:gd name="T5" fmla="*/ 90 h 93"/>
                <a:gd name="T6" fmla="*/ 2 w 53"/>
                <a:gd name="T7" fmla="*/ 93 h 93"/>
                <a:gd name="T8" fmla="*/ 12 w 53"/>
                <a:gd name="T9" fmla="*/ 93 h 93"/>
                <a:gd name="T10" fmla="*/ 12 w 53"/>
                <a:gd name="T11" fmla="*/ 90 h 93"/>
                <a:gd name="T12" fmla="*/ 14 w 53"/>
                <a:gd name="T13" fmla="*/ 90 h 93"/>
                <a:gd name="T14" fmla="*/ 14 w 53"/>
                <a:gd name="T15" fmla="*/ 68 h 93"/>
                <a:gd name="T16" fmla="*/ 17 w 53"/>
                <a:gd name="T17" fmla="*/ 64 h 93"/>
                <a:gd name="T18" fmla="*/ 17 w 53"/>
                <a:gd name="T19" fmla="*/ 56 h 93"/>
                <a:gd name="T20" fmla="*/ 19 w 53"/>
                <a:gd name="T21" fmla="*/ 54 h 93"/>
                <a:gd name="T22" fmla="*/ 19 w 53"/>
                <a:gd name="T23" fmla="*/ 46 h 93"/>
                <a:gd name="T24" fmla="*/ 22 w 53"/>
                <a:gd name="T25" fmla="*/ 44 h 93"/>
                <a:gd name="T26" fmla="*/ 22 w 53"/>
                <a:gd name="T27" fmla="*/ 42 h 93"/>
                <a:gd name="T28" fmla="*/ 24 w 53"/>
                <a:gd name="T29" fmla="*/ 39 h 93"/>
                <a:gd name="T30" fmla="*/ 24 w 53"/>
                <a:gd name="T31" fmla="*/ 34 h 93"/>
                <a:gd name="T32" fmla="*/ 27 w 53"/>
                <a:gd name="T33" fmla="*/ 32 h 93"/>
                <a:gd name="T34" fmla="*/ 27 w 53"/>
                <a:gd name="T35" fmla="*/ 29 h 93"/>
                <a:gd name="T36" fmla="*/ 29 w 53"/>
                <a:gd name="T37" fmla="*/ 27 h 93"/>
                <a:gd name="T38" fmla="*/ 29 w 53"/>
                <a:gd name="T39" fmla="*/ 25 h 93"/>
                <a:gd name="T40" fmla="*/ 36 w 53"/>
                <a:gd name="T41" fmla="*/ 17 h 93"/>
                <a:gd name="T42" fmla="*/ 34 w 53"/>
                <a:gd name="T43" fmla="*/ 17 h 93"/>
                <a:gd name="T44" fmla="*/ 34 w 53"/>
                <a:gd name="T45" fmla="*/ 20 h 93"/>
                <a:gd name="T46" fmla="*/ 36 w 53"/>
                <a:gd name="T47" fmla="*/ 17 h 93"/>
                <a:gd name="T48" fmla="*/ 39 w 53"/>
                <a:gd name="T49" fmla="*/ 17 h 93"/>
                <a:gd name="T50" fmla="*/ 41 w 53"/>
                <a:gd name="T51" fmla="*/ 15 h 93"/>
                <a:gd name="T52" fmla="*/ 51 w 53"/>
                <a:gd name="T53" fmla="*/ 15 h 93"/>
                <a:gd name="T54" fmla="*/ 51 w 53"/>
                <a:gd name="T55" fmla="*/ 12 h 93"/>
                <a:gd name="T56" fmla="*/ 53 w 53"/>
                <a:gd name="T57" fmla="*/ 12 h 93"/>
                <a:gd name="T58" fmla="*/ 53 w 53"/>
                <a:gd name="T59" fmla="*/ 3 h 93"/>
                <a:gd name="T60" fmla="*/ 51 w 53"/>
                <a:gd name="T61" fmla="*/ 3 h 93"/>
                <a:gd name="T62" fmla="*/ 51 w 53"/>
                <a:gd name="T63" fmla="*/ 0 h 93"/>
                <a:gd name="T64" fmla="*/ 46 w 53"/>
                <a:gd name="T65" fmla="*/ 0 h 93"/>
                <a:gd name="T66" fmla="*/ 44 w 53"/>
                <a:gd name="T67" fmla="*/ 0 h 93"/>
                <a:gd name="T68" fmla="*/ 36 w 53"/>
                <a:gd name="T69" fmla="*/ 0 h 93"/>
                <a:gd name="T70" fmla="*/ 34 w 53"/>
                <a:gd name="T71" fmla="*/ 3 h 93"/>
                <a:gd name="T72" fmla="*/ 31 w 53"/>
                <a:gd name="T73" fmla="*/ 3 h 93"/>
                <a:gd name="T74" fmla="*/ 29 w 53"/>
                <a:gd name="T75" fmla="*/ 5 h 93"/>
                <a:gd name="T76" fmla="*/ 24 w 53"/>
                <a:gd name="T77" fmla="*/ 8 h 93"/>
                <a:gd name="T78" fmla="*/ 22 w 53"/>
                <a:gd name="T79" fmla="*/ 12 h 93"/>
                <a:gd name="T80" fmla="*/ 14 w 53"/>
                <a:gd name="T81" fmla="*/ 20 h 93"/>
                <a:gd name="T82" fmla="*/ 14 w 53"/>
                <a:gd name="T83" fmla="*/ 22 h 93"/>
                <a:gd name="T84" fmla="*/ 12 w 53"/>
                <a:gd name="T85" fmla="*/ 25 h 93"/>
                <a:gd name="T86" fmla="*/ 12 w 53"/>
                <a:gd name="T87" fmla="*/ 27 h 93"/>
                <a:gd name="T88" fmla="*/ 10 w 53"/>
                <a:gd name="T89" fmla="*/ 29 h 93"/>
                <a:gd name="T90" fmla="*/ 10 w 53"/>
                <a:gd name="T91" fmla="*/ 34 h 93"/>
                <a:gd name="T92" fmla="*/ 7 w 53"/>
                <a:gd name="T93" fmla="*/ 37 h 93"/>
                <a:gd name="T94" fmla="*/ 7 w 53"/>
                <a:gd name="T95" fmla="*/ 39 h 93"/>
                <a:gd name="T96" fmla="*/ 5 w 53"/>
                <a:gd name="T97" fmla="*/ 42 h 93"/>
                <a:gd name="T98" fmla="*/ 5 w 53"/>
                <a:gd name="T99" fmla="*/ 49 h 93"/>
                <a:gd name="T100" fmla="*/ 2 w 53"/>
                <a:gd name="T101" fmla="*/ 51 h 93"/>
                <a:gd name="T102" fmla="*/ 2 w 53"/>
                <a:gd name="T103" fmla="*/ 59 h 93"/>
                <a:gd name="T104" fmla="*/ 0 w 53"/>
                <a:gd name="T105" fmla="*/ 64 h 93"/>
                <a:gd name="T106" fmla="*/ 0 w 53"/>
                <a:gd name="T107" fmla="*/ 85 h 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" h="93">
                  <a:moveTo>
                    <a:pt x="0" y="85"/>
                  </a:moveTo>
                  <a:lnTo>
                    <a:pt x="0" y="90"/>
                  </a:lnTo>
                  <a:lnTo>
                    <a:pt x="2" y="90"/>
                  </a:lnTo>
                  <a:lnTo>
                    <a:pt x="2" y="93"/>
                  </a:lnTo>
                  <a:lnTo>
                    <a:pt x="12" y="93"/>
                  </a:lnTo>
                  <a:lnTo>
                    <a:pt x="12" y="90"/>
                  </a:lnTo>
                  <a:lnTo>
                    <a:pt x="14" y="90"/>
                  </a:lnTo>
                  <a:lnTo>
                    <a:pt x="14" y="68"/>
                  </a:lnTo>
                  <a:lnTo>
                    <a:pt x="17" y="64"/>
                  </a:lnTo>
                  <a:lnTo>
                    <a:pt x="17" y="56"/>
                  </a:lnTo>
                  <a:lnTo>
                    <a:pt x="19" y="54"/>
                  </a:lnTo>
                  <a:lnTo>
                    <a:pt x="19" y="46"/>
                  </a:lnTo>
                  <a:lnTo>
                    <a:pt x="22" y="44"/>
                  </a:lnTo>
                  <a:lnTo>
                    <a:pt x="22" y="42"/>
                  </a:lnTo>
                  <a:lnTo>
                    <a:pt x="24" y="39"/>
                  </a:lnTo>
                  <a:lnTo>
                    <a:pt x="24" y="34"/>
                  </a:lnTo>
                  <a:lnTo>
                    <a:pt x="27" y="32"/>
                  </a:lnTo>
                  <a:lnTo>
                    <a:pt x="27" y="29"/>
                  </a:lnTo>
                  <a:lnTo>
                    <a:pt x="29" y="27"/>
                  </a:lnTo>
                  <a:lnTo>
                    <a:pt x="29" y="25"/>
                  </a:lnTo>
                  <a:lnTo>
                    <a:pt x="36" y="17"/>
                  </a:lnTo>
                  <a:lnTo>
                    <a:pt x="34" y="17"/>
                  </a:lnTo>
                  <a:lnTo>
                    <a:pt x="34" y="20"/>
                  </a:lnTo>
                  <a:lnTo>
                    <a:pt x="36" y="17"/>
                  </a:lnTo>
                  <a:lnTo>
                    <a:pt x="39" y="17"/>
                  </a:lnTo>
                  <a:lnTo>
                    <a:pt x="41" y="15"/>
                  </a:lnTo>
                  <a:lnTo>
                    <a:pt x="51" y="15"/>
                  </a:lnTo>
                  <a:lnTo>
                    <a:pt x="51" y="12"/>
                  </a:lnTo>
                  <a:lnTo>
                    <a:pt x="53" y="12"/>
                  </a:lnTo>
                  <a:lnTo>
                    <a:pt x="53" y="3"/>
                  </a:lnTo>
                  <a:lnTo>
                    <a:pt x="51" y="3"/>
                  </a:lnTo>
                  <a:lnTo>
                    <a:pt x="51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34" y="3"/>
                  </a:lnTo>
                  <a:lnTo>
                    <a:pt x="31" y="3"/>
                  </a:lnTo>
                  <a:lnTo>
                    <a:pt x="29" y="5"/>
                  </a:lnTo>
                  <a:lnTo>
                    <a:pt x="24" y="8"/>
                  </a:lnTo>
                  <a:lnTo>
                    <a:pt x="22" y="12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5"/>
                  </a:lnTo>
                  <a:lnTo>
                    <a:pt x="12" y="27"/>
                  </a:lnTo>
                  <a:lnTo>
                    <a:pt x="10" y="29"/>
                  </a:lnTo>
                  <a:lnTo>
                    <a:pt x="10" y="34"/>
                  </a:lnTo>
                  <a:lnTo>
                    <a:pt x="7" y="37"/>
                  </a:lnTo>
                  <a:lnTo>
                    <a:pt x="7" y="39"/>
                  </a:lnTo>
                  <a:lnTo>
                    <a:pt x="5" y="42"/>
                  </a:lnTo>
                  <a:lnTo>
                    <a:pt x="5" y="49"/>
                  </a:lnTo>
                  <a:lnTo>
                    <a:pt x="2" y="51"/>
                  </a:lnTo>
                  <a:lnTo>
                    <a:pt x="2" y="59"/>
                  </a:lnTo>
                  <a:lnTo>
                    <a:pt x="0" y="64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38" name="Freeform 30"/>
            <p:cNvSpPr>
              <a:spLocks/>
            </p:cNvSpPr>
            <p:nvPr/>
          </p:nvSpPr>
          <p:spPr bwMode="auto">
            <a:xfrm>
              <a:off x="2377" y="2412"/>
              <a:ext cx="49" cy="93"/>
            </a:xfrm>
            <a:custGeom>
              <a:avLst/>
              <a:gdLst>
                <a:gd name="T0" fmla="*/ 34 w 49"/>
                <a:gd name="T1" fmla="*/ 85 h 93"/>
                <a:gd name="T2" fmla="*/ 34 w 49"/>
                <a:gd name="T3" fmla="*/ 90 h 93"/>
                <a:gd name="T4" fmla="*/ 37 w 49"/>
                <a:gd name="T5" fmla="*/ 90 h 93"/>
                <a:gd name="T6" fmla="*/ 37 w 49"/>
                <a:gd name="T7" fmla="*/ 93 h 93"/>
                <a:gd name="T8" fmla="*/ 46 w 49"/>
                <a:gd name="T9" fmla="*/ 93 h 93"/>
                <a:gd name="T10" fmla="*/ 46 w 49"/>
                <a:gd name="T11" fmla="*/ 90 h 93"/>
                <a:gd name="T12" fmla="*/ 49 w 49"/>
                <a:gd name="T13" fmla="*/ 90 h 93"/>
                <a:gd name="T14" fmla="*/ 49 w 49"/>
                <a:gd name="T15" fmla="*/ 64 h 93"/>
                <a:gd name="T16" fmla="*/ 46 w 49"/>
                <a:gd name="T17" fmla="*/ 59 h 93"/>
                <a:gd name="T18" fmla="*/ 46 w 49"/>
                <a:gd name="T19" fmla="*/ 49 h 93"/>
                <a:gd name="T20" fmla="*/ 44 w 49"/>
                <a:gd name="T21" fmla="*/ 46 h 93"/>
                <a:gd name="T22" fmla="*/ 44 w 49"/>
                <a:gd name="T23" fmla="*/ 39 h 93"/>
                <a:gd name="T24" fmla="*/ 42 w 49"/>
                <a:gd name="T25" fmla="*/ 37 h 93"/>
                <a:gd name="T26" fmla="*/ 42 w 49"/>
                <a:gd name="T27" fmla="*/ 34 h 93"/>
                <a:gd name="T28" fmla="*/ 39 w 49"/>
                <a:gd name="T29" fmla="*/ 29 h 93"/>
                <a:gd name="T30" fmla="*/ 39 w 49"/>
                <a:gd name="T31" fmla="*/ 25 h 93"/>
                <a:gd name="T32" fmla="*/ 34 w 49"/>
                <a:gd name="T33" fmla="*/ 20 h 93"/>
                <a:gd name="T34" fmla="*/ 32 w 49"/>
                <a:gd name="T35" fmla="*/ 15 h 93"/>
                <a:gd name="T36" fmla="*/ 29 w 49"/>
                <a:gd name="T37" fmla="*/ 15 h 93"/>
                <a:gd name="T38" fmla="*/ 32 w 49"/>
                <a:gd name="T39" fmla="*/ 15 h 93"/>
                <a:gd name="T40" fmla="*/ 29 w 49"/>
                <a:gd name="T41" fmla="*/ 12 h 93"/>
                <a:gd name="T42" fmla="*/ 27 w 49"/>
                <a:gd name="T43" fmla="*/ 8 h 93"/>
                <a:gd name="T44" fmla="*/ 22 w 49"/>
                <a:gd name="T45" fmla="*/ 5 h 93"/>
                <a:gd name="T46" fmla="*/ 20 w 49"/>
                <a:gd name="T47" fmla="*/ 3 h 93"/>
                <a:gd name="T48" fmla="*/ 17 w 49"/>
                <a:gd name="T49" fmla="*/ 3 h 93"/>
                <a:gd name="T50" fmla="*/ 15 w 49"/>
                <a:gd name="T51" fmla="*/ 0 h 93"/>
                <a:gd name="T52" fmla="*/ 3 w 49"/>
                <a:gd name="T53" fmla="*/ 0 h 93"/>
                <a:gd name="T54" fmla="*/ 3 w 49"/>
                <a:gd name="T55" fmla="*/ 3 h 93"/>
                <a:gd name="T56" fmla="*/ 0 w 49"/>
                <a:gd name="T57" fmla="*/ 3 h 93"/>
                <a:gd name="T58" fmla="*/ 0 w 49"/>
                <a:gd name="T59" fmla="*/ 12 h 93"/>
                <a:gd name="T60" fmla="*/ 3 w 49"/>
                <a:gd name="T61" fmla="*/ 12 h 93"/>
                <a:gd name="T62" fmla="*/ 3 w 49"/>
                <a:gd name="T63" fmla="*/ 15 h 93"/>
                <a:gd name="T64" fmla="*/ 8 w 49"/>
                <a:gd name="T65" fmla="*/ 15 h 93"/>
                <a:gd name="T66" fmla="*/ 10 w 49"/>
                <a:gd name="T67" fmla="*/ 15 h 93"/>
                <a:gd name="T68" fmla="*/ 12 w 49"/>
                <a:gd name="T69" fmla="*/ 17 h 93"/>
                <a:gd name="T70" fmla="*/ 15 w 49"/>
                <a:gd name="T71" fmla="*/ 17 h 93"/>
                <a:gd name="T72" fmla="*/ 17 w 49"/>
                <a:gd name="T73" fmla="*/ 20 h 93"/>
                <a:gd name="T74" fmla="*/ 17 w 49"/>
                <a:gd name="T75" fmla="*/ 17 h 93"/>
                <a:gd name="T76" fmla="*/ 15 w 49"/>
                <a:gd name="T77" fmla="*/ 17 h 93"/>
                <a:gd name="T78" fmla="*/ 17 w 49"/>
                <a:gd name="T79" fmla="*/ 20 h 93"/>
                <a:gd name="T80" fmla="*/ 20 w 49"/>
                <a:gd name="T81" fmla="*/ 25 h 93"/>
                <a:gd name="T82" fmla="*/ 22 w 49"/>
                <a:gd name="T83" fmla="*/ 25 h 93"/>
                <a:gd name="T84" fmla="*/ 20 w 49"/>
                <a:gd name="T85" fmla="*/ 25 h 93"/>
                <a:gd name="T86" fmla="*/ 25 w 49"/>
                <a:gd name="T87" fmla="*/ 29 h 93"/>
                <a:gd name="T88" fmla="*/ 25 w 49"/>
                <a:gd name="T89" fmla="*/ 34 h 93"/>
                <a:gd name="T90" fmla="*/ 27 w 49"/>
                <a:gd name="T91" fmla="*/ 39 h 93"/>
                <a:gd name="T92" fmla="*/ 27 w 49"/>
                <a:gd name="T93" fmla="*/ 42 h 93"/>
                <a:gd name="T94" fmla="*/ 29 w 49"/>
                <a:gd name="T95" fmla="*/ 44 h 93"/>
                <a:gd name="T96" fmla="*/ 29 w 49"/>
                <a:gd name="T97" fmla="*/ 51 h 93"/>
                <a:gd name="T98" fmla="*/ 32 w 49"/>
                <a:gd name="T99" fmla="*/ 54 h 93"/>
                <a:gd name="T100" fmla="*/ 32 w 49"/>
                <a:gd name="T101" fmla="*/ 64 h 93"/>
                <a:gd name="T102" fmla="*/ 34 w 49"/>
                <a:gd name="T103" fmla="*/ 68 h 93"/>
                <a:gd name="T104" fmla="*/ 34 w 49"/>
                <a:gd name="T105" fmla="*/ 85 h 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9" h="93">
                  <a:moveTo>
                    <a:pt x="34" y="85"/>
                  </a:moveTo>
                  <a:lnTo>
                    <a:pt x="34" y="90"/>
                  </a:lnTo>
                  <a:lnTo>
                    <a:pt x="37" y="90"/>
                  </a:lnTo>
                  <a:lnTo>
                    <a:pt x="37" y="93"/>
                  </a:lnTo>
                  <a:lnTo>
                    <a:pt x="46" y="93"/>
                  </a:lnTo>
                  <a:lnTo>
                    <a:pt x="46" y="90"/>
                  </a:lnTo>
                  <a:lnTo>
                    <a:pt x="49" y="90"/>
                  </a:lnTo>
                  <a:lnTo>
                    <a:pt x="49" y="64"/>
                  </a:lnTo>
                  <a:lnTo>
                    <a:pt x="46" y="59"/>
                  </a:lnTo>
                  <a:lnTo>
                    <a:pt x="46" y="49"/>
                  </a:lnTo>
                  <a:lnTo>
                    <a:pt x="44" y="46"/>
                  </a:lnTo>
                  <a:lnTo>
                    <a:pt x="44" y="39"/>
                  </a:lnTo>
                  <a:lnTo>
                    <a:pt x="42" y="37"/>
                  </a:lnTo>
                  <a:lnTo>
                    <a:pt x="42" y="34"/>
                  </a:lnTo>
                  <a:lnTo>
                    <a:pt x="39" y="29"/>
                  </a:lnTo>
                  <a:lnTo>
                    <a:pt x="39" y="25"/>
                  </a:lnTo>
                  <a:lnTo>
                    <a:pt x="34" y="20"/>
                  </a:lnTo>
                  <a:lnTo>
                    <a:pt x="32" y="15"/>
                  </a:lnTo>
                  <a:lnTo>
                    <a:pt x="29" y="15"/>
                  </a:lnTo>
                  <a:lnTo>
                    <a:pt x="32" y="15"/>
                  </a:lnTo>
                  <a:lnTo>
                    <a:pt x="29" y="12"/>
                  </a:lnTo>
                  <a:lnTo>
                    <a:pt x="27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7" y="3"/>
                  </a:lnTo>
                  <a:lnTo>
                    <a:pt x="15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2" y="17"/>
                  </a:lnTo>
                  <a:lnTo>
                    <a:pt x="15" y="17"/>
                  </a:lnTo>
                  <a:lnTo>
                    <a:pt x="17" y="20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7" y="20"/>
                  </a:lnTo>
                  <a:lnTo>
                    <a:pt x="20" y="25"/>
                  </a:lnTo>
                  <a:lnTo>
                    <a:pt x="22" y="25"/>
                  </a:lnTo>
                  <a:lnTo>
                    <a:pt x="20" y="25"/>
                  </a:lnTo>
                  <a:lnTo>
                    <a:pt x="25" y="29"/>
                  </a:lnTo>
                  <a:lnTo>
                    <a:pt x="25" y="34"/>
                  </a:lnTo>
                  <a:lnTo>
                    <a:pt x="27" y="39"/>
                  </a:lnTo>
                  <a:lnTo>
                    <a:pt x="27" y="42"/>
                  </a:lnTo>
                  <a:lnTo>
                    <a:pt x="29" y="44"/>
                  </a:lnTo>
                  <a:lnTo>
                    <a:pt x="29" y="51"/>
                  </a:lnTo>
                  <a:lnTo>
                    <a:pt x="32" y="54"/>
                  </a:lnTo>
                  <a:lnTo>
                    <a:pt x="32" y="64"/>
                  </a:lnTo>
                  <a:lnTo>
                    <a:pt x="34" y="68"/>
                  </a:lnTo>
                  <a:lnTo>
                    <a:pt x="34" y="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39" name="Freeform 31"/>
            <p:cNvSpPr>
              <a:spLocks/>
            </p:cNvSpPr>
            <p:nvPr/>
          </p:nvSpPr>
          <p:spPr bwMode="auto">
            <a:xfrm>
              <a:off x="2926" y="2335"/>
              <a:ext cx="51" cy="89"/>
            </a:xfrm>
            <a:custGeom>
              <a:avLst/>
              <a:gdLst>
                <a:gd name="T0" fmla="*/ 51 w 51"/>
                <a:gd name="T1" fmla="*/ 7 h 89"/>
                <a:gd name="T2" fmla="*/ 51 w 51"/>
                <a:gd name="T3" fmla="*/ 2 h 89"/>
                <a:gd name="T4" fmla="*/ 49 w 51"/>
                <a:gd name="T5" fmla="*/ 2 h 89"/>
                <a:gd name="T6" fmla="*/ 49 w 51"/>
                <a:gd name="T7" fmla="*/ 0 h 89"/>
                <a:gd name="T8" fmla="*/ 39 w 51"/>
                <a:gd name="T9" fmla="*/ 0 h 89"/>
                <a:gd name="T10" fmla="*/ 39 w 51"/>
                <a:gd name="T11" fmla="*/ 2 h 89"/>
                <a:gd name="T12" fmla="*/ 37 w 51"/>
                <a:gd name="T13" fmla="*/ 2 h 89"/>
                <a:gd name="T14" fmla="*/ 37 w 51"/>
                <a:gd name="T15" fmla="*/ 24 h 89"/>
                <a:gd name="T16" fmla="*/ 34 w 51"/>
                <a:gd name="T17" fmla="*/ 26 h 89"/>
                <a:gd name="T18" fmla="*/ 34 w 51"/>
                <a:gd name="T19" fmla="*/ 34 h 89"/>
                <a:gd name="T20" fmla="*/ 32 w 51"/>
                <a:gd name="T21" fmla="*/ 36 h 89"/>
                <a:gd name="T22" fmla="*/ 32 w 51"/>
                <a:gd name="T23" fmla="*/ 43 h 89"/>
                <a:gd name="T24" fmla="*/ 29 w 51"/>
                <a:gd name="T25" fmla="*/ 46 h 89"/>
                <a:gd name="T26" fmla="*/ 29 w 51"/>
                <a:gd name="T27" fmla="*/ 48 h 89"/>
                <a:gd name="T28" fmla="*/ 27 w 51"/>
                <a:gd name="T29" fmla="*/ 53 h 89"/>
                <a:gd name="T30" fmla="*/ 27 w 51"/>
                <a:gd name="T31" fmla="*/ 58 h 89"/>
                <a:gd name="T32" fmla="*/ 22 w 51"/>
                <a:gd name="T33" fmla="*/ 63 h 89"/>
                <a:gd name="T34" fmla="*/ 22 w 51"/>
                <a:gd name="T35" fmla="*/ 65 h 89"/>
                <a:gd name="T36" fmla="*/ 15 w 51"/>
                <a:gd name="T37" fmla="*/ 72 h 89"/>
                <a:gd name="T38" fmla="*/ 17 w 51"/>
                <a:gd name="T39" fmla="*/ 72 h 89"/>
                <a:gd name="T40" fmla="*/ 17 w 51"/>
                <a:gd name="T41" fmla="*/ 70 h 89"/>
                <a:gd name="T42" fmla="*/ 15 w 51"/>
                <a:gd name="T43" fmla="*/ 72 h 89"/>
                <a:gd name="T44" fmla="*/ 12 w 51"/>
                <a:gd name="T45" fmla="*/ 72 h 89"/>
                <a:gd name="T46" fmla="*/ 10 w 51"/>
                <a:gd name="T47" fmla="*/ 75 h 89"/>
                <a:gd name="T48" fmla="*/ 3 w 51"/>
                <a:gd name="T49" fmla="*/ 75 h 89"/>
                <a:gd name="T50" fmla="*/ 3 w 51"/>
                <a:gd name="T51" fmla="*/ 77 h 89"/>
                <a:gd name="T52" fmla="*/ 0 w 51"/>
                <a:gd name="T53" fmla="*/ 77 h 89"/>
                <a:gd name="T54" fmla="*/ 0 w 51"/>
                <a:gd name="T55" fmla="*/ 87 h 89"/>
                <a:gd name="T56" fmla="*/ 3 w 51"/>
                <a:gd name="T57" fmla="*/ 87 h 89"/>
                <a:gd name="T58" fmla="*/ 3 w 51"/>
                <a:gd name="T59" fmla="*/ 89 h 89"/>
                <a:gd name="T60" fmla="*/ 7 w 51"/>
                <a:gd name="T61" fmla="*/ 89 h 89"/>
                <a:gd name="T62" fmla="*/ 15 w 51"/>
                <a:gd name="T63" fmla="*/ 89 h 89"/>
                <a:gd name="T64" fmla="*/ 17 w 51"/>
                <a:gd name="T65" fmla="*/ 87 h 89"/>
                <a:gd name="T66" fmla="*/ 20 w 51"/>
                <a:gd name="T67" fmla="*/ 87 h 89"/>
                <a:gd name="T68" fmla="*/ 22 w 51"/>
                <a:gd name="T69" fmla="*/ 85 h 89"/>
                <a:gd name="T70" fmla="*/ 27 w 51"/>
                <a:gd name="T71" fmla="*/ 82 h 89"/>
                <a:gd name="T72" fmla="*/ 29 w 51"/>
                <a:gd name="T73" fmla="*/ 77 h 89"/>
                <a:gd name="T74" fmla="*/ 37 w 51"/>
                <a:gd name="T75" fmla="*/ 70 h 89"/>
                <a:gd name="T76" fmla="*/ 37 w 51"/>
                <a:gd name="T77" fmla="*/ 68 h 89"/>
                <a:gd name="T78" fmla="*/ 41 w 51"/>
                <a:gd name="T79" fmla="*/ 63 h 89"/>
                <a:gd name="T80" fmla="*/ 41 w 51"/>
                <a:gd name="T81" fmla="*/ 58 h 89"/>
                <a:gd name="T82" fmla="*/ 44 w 51"/>
                <a:gd name="T83" fmla="*/ 53 h 89"/>
                <a:gd name="T84" fmla="*/ 44 w 51"/>
                <a:gd name="T85" fmla="*/ 51 h 89"/>
                <a:gd name="T86" fmla="*/ 46 w 51"/>
                <a:gd name="T87" fmla="*/ 48 h 89"/>
                <a:gd name="T88" fmla="*/ 46 w 51"/>
                <a:gd name="T89" fmla="*/ 41 h 89"/>
                <a:gd name="T90" fmla="*/ 49 w 51"/>
                <a:gd name="T91" fmla="*/ 38 h 89"/>
                <a:gd name="T92" fmla="*/ 49 w 51"/>
                <a:gd name="T93" fmla="*/ 31 h 89"/>
                <a:gd name="T94" fmla="*/ 51 w 51"/>
                <a:gd name="T95" fmla="*/ 29 h 89"/>
                <a:gd name="T96" fmla="*/ 51 w 51"/>
                <a:gd name="T97" fmla="*/ 7 h 8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1" h="89">
                  <a:moveTo>
                    <a:pt x="51" y="7"/>
                  </a:moveTo>
                  <a:lnTo>
                    <a:pt x="51" y="2"/>
                  </a:lnTo>
                  <a:lnTo>
                    <a:pt x="49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7" y="24"/>
                  </a:lnTo>
                  <a:lnTo>
                    <a:pt x="34" y="26"/>
                  </a:lnTo>
                  <a:lnTo>
                    <a:pt x="34" y="34"/>
                  </a:lnTo>
                  <a:lnTo>
                    <a:pt x="32" y="36"/>
                  </a:lnTo>
                  <a:lnTo>
                    <a:pt x="32" y="43"/>
                  </a:lnTo>
                  <a:lnTo>
                    <a:pt x="29" y="46"/>
                  </a:lnTo>
                  <a:lnTo>
                    <a:pt x="29" y="48"/>
                  </a:lnTo>
                  <a:lnTo>
                    <a:pt x="27" y="53"/>
                  </a:lnTo>
                  <a:lnTo>
                    <a:pt x="27" y="58"/>
                  </a:lnTo>
                  <a:lnTo>
                    <a:pt x="22" y="6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17" y="70"/>
                  </a:lnTo>
                  <a:lnTo>
                    <a:pt x="15" y="72"/>
                  </a:lnTo>
                  <a:lnTo>
                    <a:pt x="12" y="72"/>
                  </a:lnTo>
                  <a:lnTo>
                    <a:pt x="10" y="75"/>
                  </a:lnTo>
                  <a:lnTo>
                    <a:pt x="3" y="75"/>
                  </a:lnTo>
                  <a:lnTo>
                    <a:pt x="3" y="77"/>
                  </a:lnTo>
                  <a:lnTo>
                    <a:pt x="0" y="77"/>
                  </a:lnTo>
                  <a:lnTo>
                    <a:pt x="0" y="87"/>
                  </a:lnTo>
                  <a:lnTo>
                    <a:pt x="3" y="87"/>
                  </a:lnTo>
                  <a:lnTo>
                    <a:pt x="3" y="89"/>
                  </a:lnTo>
                  <a:lnTo>
                    <a:pt x="7" y="89"/>
                  </a:lnTo>
                  <a:lnTo>
                    <a:pt x="15" y="89"/>
                  </a:lnTo>
                  <a:lnTo>
                    <a:pt x="17" y="87"/>
                  </a:lnTo>
                  <a:lnTo>
                    <a:pt x="20" y="87"/>
                  </a:lnTo>
                  <a:lnTo>
                    <a:pt x="22" y="85"/>
                  </a:lnTo>
                  <a:lnTo>
                    <a:pt x="27" y="82"/>
                  </a:lnTo>
                  <a:lnTo>
                    <a:pt x="29" y="77"/>
                  </a:lnTo>
                  <a:lnTo>
                    <a:pt x="37" y="70"/>
                  </a:lnTo>
                  <a:lnTo>
                    <a:pt x="37" y="68"/>
                  </a:lnTo>
                  <a:lnTo>
                    <a:pt x="41" y="63"/>
                  </a:lnTo>
                  <a:lnTo>
                    <a:pt x="41" y="58"/>
                  </a:lnTo>
                  <a:lnTo>
                    <a:pt x="44" y="53"/>
                  </a:lnTo>
                  <a:lnTo>
                    <a:pt x="44" y="51"/>
                  </a:lnTo>
                  <a:lnTo>
                    <a:pt x="46" y="48"/>
                  </a:lnTo>
                  <a:lnTo>
                    <a:pt x="46" y="41"/>
                  </a:lnTo>
                  <a:lnTo>
                    <a:pt x="49" y="38"/>
                  </a:lnTo>
                  <a:lnTo>
                    <a:pt x="49" y="31"/>
                  </a:lnTo>
                  <a:lnTo>
                    <a:pt x="51" y="29"/>
                  </a:lnTo>
                  <a:lnTo>
                    <a:pt x="51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40" name="Freeform 32"/>
            <p:cNvSpPr>
              <a:spLocks/>
            </p:cNvSpPr>
            <p:nvPr/>
          </p:nvSpPr>
          <p:spPr bwMode="auto">
            <a:xfrm>
              <a:off x="1964" y="2412"/>
              <a:ext cx="428" cy="15"/>
            </a:xfrm>
            <a:custGeom>
              <a:avLst/>
              <a:gdLst>
                <a:gd name="T0" fmla="*/ 8 w 428"/>
                <a:gd name="T1" fmla="*/ 0 h 15"/>
                <a:gd name="T2" fmla="*/ 3 w 428"/>
                <a:gd name="T3" fmla="*/ 0 h 15"/>
                <a:gd name="T4" fmla="*/ 3 w 428"/>
                <a:gd name="T5" fmla="*/ 3 h 15"/>
                <a:gd name="T6" fmla="*/ 0 w 428"/>
                <a:gd name="T7" fmla="*/ 3 h 15"/>
                <a:gd name="T8" fmla="*/ 0 w 428"/>
                <a:gd name="T9" fmla="*/ 12 h 15"/>
                <a:gd name="T10" fmla="*/ 3 w 428"/>
                <a:gd name="T11" fmla="*/ 12 h 15"/>
                <a:gd name="T12" fmla="*/ 3 w 428"/>
                <a:gd name="T13" fmla="*/ 15 h 15"/>
                <a:gd name="T14" fmla="*/ 425 w 428"/>
                <a:gd name="T15" fmla="*/ 15 h 15"/>
                <a:gd name="T16" fmla="*/ 425 w 428"/>
                <a:gd name="T17" fmla="*/ 12 h 15"/>
                <a:gd name="T18" fmla="*/ 428 w 428"/>
                <a:gd name="T19" fmla="*/ 12 h 15"/>
                <a:gd name="T20" fmla="*/ 428 w 428"/>
                <a:gd name="T21" fmla="*/ 3 h 15"/>
                <a:gd name="T22" fmla="*/ 425 w 428"/>
                <a:gd name="T23" fmla="*/ 3 h 15"/>
                <a:gd name="T24" fmla="*/ 425 w 428"/>
                <a:gd name="T25" fmla="*/ 0 h 15"/>
                <a:gd name="T26" fmla="*/ 421 w 428"/>
                <a:gd name="T27" fmla="*/ 0 h 15"/>
                <a:gd name="T28" fmla="*/ 8 w 428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8" h="15">
                  <a:moveTo>
                    <a:pt x="8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425" y="15"/>
                  </a:lnTo>
                  <a:lnTo>
                    <a:pt x="425" y="12"/>
                  </a:lnTo>
                  <a:lnTo>
                    <a:pt x="428" y="12"/>
                  </a:lnTo>
                  <a:lnTo>
                    <a:pt x="428" y="3"/>
                  </a:lnTo>
                  <a:lnTo>
                    <a:pt x="425" y="3"/>
                  </a:lnTo>
                  <a:lnTo>
                    <a:pt x="425" y="0"/>
                  </a:lnTo>
                  <a:lnTo>
                    <a:pt x="421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341" name="Freeform 33"/>
            <p:cNvSpPr>
              <a:spLocks/>
            </p:cNvSpPr>
            <p:nvPr/>
          </p:nvSpPr>
          <p:spPr bwMode="auto">
            <a:xfrm>
              <a:off x="2445" y="2412"/>
              <a:ext cx="496" cy="15"/>
            </a:xfrm>
            <a:custGeom>
              <a:avLst/>
              <a:gdLst>
                <a:gd name="T0" fmla="*/ 8 w 496"/>
                <a:gd name="T1" fmla="*/ 0 h 15"/>
                <a:gd name="T2" fmla="*/ 3 w 496"/>
                <a:gd name="T3" fmla="*/ 0 h 15"/>
                <a:gd name="T4" fmla="*/ 3 w 496"/>
                <a:gd name="T5" fmla="*/ 3 h 15"/>
                <a:gd name="T6" fmla="*/ 0 w 496"/>
                <a:gd name="T7" fmla="*/ 3 h 15"/>
                <a:gd name="T8" fmla="*/ 0 w 496"/>
                <a:gd name="T9" fmla="*/ 12 h 15"/>
                <a:gd name="T10" fmla="*/ 3 w 496"/>
                <a:gd name="T11" fmla="*/ 12 h 15"/>
                <a:gd name="T12" fmla="*/ 3 w 496"/>
                <a:gd name="T13" fmla="*/ 15 h 15"/>
                <a:gd name="T14" fmla="*/ 493 w 496"/>
                <a:gd name="T15" fmla="*/ 15 h 15"/>
                <a:gd name="T16" fmla="*/ 493 w 496"/>
                <a:gd name="T17" fmla="*/ 12 h 15"/>
                <a:gd name="T18" fmla="*/ 496 w 496"/>
                <a:gd name="T19" fmla="*/ 12 h 15"/>
                <a:gd name="T20" fmla="*/ 496 w 496"/>
                <a:gd name="T21" fmla="*/ 3 h 15"/>
                <a:gd name="T22" fmla="*/ 493 w 496"/>
                <a:gd name="T23" fmla="*/ 3 h 15"/>
                <a:gd name="T24" fmla="*/ 493 w 496"/>
                <a:gd name="T25" fmla="*/ 0 h 15"/>
                <a:gd name="T26" fmla="*/ 488 w 496"/>
                <a:gd name="T27" fmla="*/ 0 h 15"/>
                <a:gd name="T28" fmla="*/ 8 w 496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6" h="15">
                  <a:moveTo>
                    <a:pt x="8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493" y="15"/>
                  </a:lnTo>
                  <a:lnTo>
                    <a:pt x="493" y="12"/>
                  </a:lnTo>
                  <a:lnTo>
                    <a:pt x="496" y="12"/>
                  </a:lnTo>
                  <a:lnTo>
                    <a:pt x="496" y="3"/>
                  </a:lnTo>
                  <a:lnTo>
                    <a:pt x="493" y="3"/>
                  </a:lnTo>
                  <a:lnTo>
                    <a:pt x="493" y="0"/>
                  </a:lnTo>
                  <a:lnTo>
                    <a:pt x="48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55301" name="Rectangle 3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55302" name="Object 39"/>
          <p:cNvGraphicFramePr>
            <a:graphicFrameLocks noChangeAspect="1"/>
          </p:cNvGraphicFramePr>
          <p:nvPr/>
        </p:nvGraphicFramePr>
        <p:xfrm>
          <a:off x="2138363" y="2301875"/>
          <a:ext cx="3579812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9" name="Equation" r:id="rId5" imgW="2108200" imgH="825500" progId="">
                  <p:embed/>
                </p:oleObj>
              </mc:Choice>
              <mc:Fallback>
                <p:oleObj name="Equation" r:id="rId5" imgW="2108200" imgH="825500" progId="">
                  <p:embed/>
                  <p:pic>
                    <p:nvPicPr>
                      <p:cNvPr id="55302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2301875"/>
                        <a:ext cx="3579812" cy="1416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41"/>
          <p:cNvGraphicFramePr>
            <a:graphicFrameLocks noChangeAspect="1"/>
          </p:cNvGraphicFramePr>
          <p:nvPr/>
        </p:nvGraphicFramePr>
        <p:xfrm>
          <a:off x="2393950" y="4289426"/>
          <a:ext cx="205105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0" name="Equation" r:id="rId7" imgW="1206360" imgH="393480" progId="Equation.DSMT4">
                  <p:embed/>
                </p:oleObj>
              </mc:Choice>
              <mc:Fallback>
                <p:oleObj name="Equation" r:id="rId7" imgW="1206360" imgH="393480" progId="Equation.DSMT4">
                  <p:embed/>
                  <p:pic>
                    <p:nvPicPr>
                      <p:cNvPr id="55304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4289426"/>
                        <a:ext cx="2051050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306" name="Group 43"/>
          <p:cNvGrpSpPr>
            <a:grpSpLocks/>
          </p:cNvGrpSpPr>
          <p:nvPr/>
        </p:nvGrpSpPr>
        <p:grpSpPr bwMode="auto">
          <a:xfrm>
            <a:off x="3970339" y="2994026"/>
            <a:ext cx="2111375" cy="1317625"/>
            <a:chOff x="1781" y="1886"/>
            <a:chExt cx="1330" cy="830"/>
          </a:xfrm>
        </p:grpSpPr>
        <p:sp>
          <p:nvSpPr>
            <p:cNvPr id="55311" name="Oval 44"/>
            <p:cNvSpPr>
              <a:spLocks noChangeArrowheads="1"/>
            </p:cNvSpPr>
            <p:nvPr/>
          </p:nvSpPr>
          <p:spPr bwMode="auto">
            <a:xfrm>
              <a:off x="1781" y="1886"/>
              <a:ext cx="684" cy="230"/>
            </a:xfrm>
            <a:prstGeom prst="ellips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5312" name="Line 45"/>
            <p:cNvSpPr>
              <a:spLocks noChangeShapeType="1"/>
            </p:cNvSpPr>
            <p:nvPr/>
          </p:nvSpPr>
          <p:spPr bwMode="auto">
            <a:xfrm>
              <a:off x="2419" y="2061"/>
              <a:ext cx="692" cy="6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5307" name="Group 46"/>
          <p:cNvGrpSpPr>
            <a:grpSpLocks/>
          </p:cNvGrpSpPr>
          <p:nvPr/>
        </p:nvGrpSpPr>
        <p:grpSpPr bwMode="auto">
          <a:xfrm>
            <a:off x="2844801" y="3324225"/>
            <a:ext cx="2208213" cy="1087438"/>
            <a:chOff x="1072" y="2094"/>
            <a:chExt cx="1391" cy="685"/>
          </a:xfrm>
        </p:grpSpPr>
        <p:sp>
          <p:nvSpPr>
            <p:cNvPr id="55309" name="Oval 47"/>
            <p:cNvSpPr>
              <a:spLocks noChangeArrowheads="1"/>
            </p:cNvSpPr>
            <p:nvPr/>
          </p:nvSpPr>
          <p:spPr bwMode="auto">
            <a:xfrm>
              <a:off x="1779" y="2094"/>
              <a:ext cx="684" cy="230"/>
            </a:xfrm>
            <a:prstGeom prst="ellips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5310" name="Line 48"/>
            <p:cNvSpPr>
              <a:spLocks noChangeShapeType="1"/>
            </p:cNvSpPr>
            <p:nvPr/>
          </p:nvSpPr>
          <p:spPr bwMode="auto">
            <a:xfrm flipH="1">
              <a:off x="1072" y="2263"/>
              <a:ext cx="751" cy="5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6122990" y="4189414"/>
          <a:ext cx="3503613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1" name="Equation" r:id="rId9" imgW="1942920" imgH="482400" progId="Equation.DSMT4">
                  <p:embed/>
                </p:oleObj>
              </mc:Choice>
              <mc:Fallback>
                <p:oleObj name="Equation" r:id="rId9" imgW="1942920" imgH="482400" progId="Equation.DSMT4">
                  <p:embed/>
                  <p:pic>
                    <p:nvPicPr>
                      <p:cNvPr id="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2990" y="4189414"/>
                        <a:ext cx="3503613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057107" y="4983164"/>
          <a:ext cx="375443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2" name="Equation" r:id="rId11" imgW="2082600" imgH="393480" progId="Equation.DSMT4">
                  <p:embed/>
                </p:oleObj>
              </mc:Choice>
              <mc:Fallback>
                <p:oleObj name="Equation" r:id="rId11" imgW="2082600" imgH="39348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107" y="4983164"/>
                        <a:ext cx="3754437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/>
        </p:nvGraphicFramePr>
        <p:xfrm>
          <a:off x="3449639" y="4991100"/>
          <a:ext cx="15335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" name="Equation" r:id="rId13" imgW="901440" imgH="215640" progId="Equation.DSMT4">
                  <p:embed/>
                </p:oleObj>
              </mc:Choice>
              <mc:Fallback>
                <p:oleObj name="Equation" r:id="rId13" imgW="901440" imgH="215640" progId="Equation.DSMT4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9" y="4991100"/>
                        <a:ext cx="153352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7AB87EA-229B-4B46-A720-3410D79FC9C8}"/>
                  </a:ext>
                </a:extLst>
              </p:cNvPr>
              <p:cNvSpPr txBox="1"/>
              <p:nvPr/>
            </p:nvSpPr>
            <p:spPr>
              <a:xfrm>
                <a:off x="6877711" y="3147842"/>
                <a:ext cx="35036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solidFill>
                      <a:srgbClr val="4D4D4D"/>
                    </a:solidFill>
                    <a:latin typeface="+mj-lt"/>
                  </a:rPr>
                  <a:t>test customer finds upon arrival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b="0" dirty="0">
                    <a:solidFill>
                      <a:srgbClr val="4D4D4D"/>
                    </a:solidFill>
                    <a:latin typeface="+mj-lt"/>
                  </a:rPr>
                  <a:t> customers in system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7AB87EA-229B-4B46-A720-3410D79FC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11" y="3147842"/>
                <a:ext cx="3503613" cy="707886"/>
              </a:xfrm>
              <a:prstGeom prst="rect">
                <a:avLst/>
              </a:prstGeom>
              <a:blipFill>
                <a:blip r:embed="rId15"/>
                <a:stretch>
                  <a:fillRect l="-1739" t="-3419" r="-34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FDF4B0-FFF3-4927-ABC2-8508AD8A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Time Distribution (f.)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61F0AD-AADE-401F-873C-09F6E1F46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22</a:t>
            </a:fld>
            <a:endParaRPr lang="en-US" noProof="0"/>
          </a:p>
        </p:txBody>
      </p:sp>
      <p:graphicFrame>
        <p:nvGraphicFramePr>
          <p:cNvPr id="5" name="Object 39">
            <a:extLst>
              <a:ext uri="{FF2B5EF4-FFF2-40B4-BE49-F238E27FC236}">
                <a16:creationId xmlns:a16="http://schemas.microsoft.com/office/drawing/2014/main" id="{69F97B33-6030-4B14-82C3-87B721259A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399431"/>
              </p:ext>
            </p:extLst>
          </p:nvPr>
        </p:nvGraphicFramePr>
        <p:xfrm>
          <a:off x="727493" y="983138"/>
          <a:ext cx="3579812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0" name="Equation" r:id="rId3" imgW="2108200" imgH="825500" progId="">
                  <p:embed/>
                </p:oleObj>
              </mc:Choice>
              <mc:Fallback>
                <p:oleObj name="Equation" r:id="rId3" imgW="2108200" imgH="825500" progId="">
                  <p:embed/>
                  <p:pic>
                    <p:nvPicPr>
                      <p:cNvPr id="55302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493" y="983138"/>
                        <a:ext cx="3579812" cy="1416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43">
            <a:extLst>
              <a:ext uri="{FF2B5EF4-FFF2-40B4-BE49-F238E27FC236}">
                <a16:creationId xmlns:a16="http://schemas.microsoft.com/office/drawing/2014/main" id="{E5A69E22-8E3D-47BD-885B-4CA96304EDC0}"/>
              </a:ext>
            </a:extLst>
          </p:cNvPr>
          <p:cNvGrpSpPr>
            <a:grpSpLocks/>
          </p:cNvGrpSpPr>
          <p:nvPr/>
        </p:nvGrpSpPr>
        <p:grpSpPr bwMode="auto">
          <a:xfrm>
            <a:off x="2559469" y="1475264"/>
            <a:ext cx="2435225" cy="565150"/>
            <a:chOff x="1781" y="1760"/>
            <a:chExt cx="1534" cy="356"/>
          </a:xfrm>
        </p:grpSpPr>
        <p:sp>
          <p:nvSpPr>
            <p:cNvPr id="8" name="Oval 44">
              <a:extLst>
                <a:ext uri="{FF2B5EF4-FFF2-40B4-BE49-F238E27FC236}">
                  <a16:creationId xmlns:a16="http://schemas.microsoft.com/office/drawing/2014/main" id="{7C707A90-6AA6-45FA-8BC9-8A6B0D110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1" y="1886"/>
              <a:ext cx="684" cy="230"/>
            </a:xfrm>
            <a:prstGeom prst="ellips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" name="Line 45">
              <a:extLst>
                <a:ext uri="{FF2B5EF4-FFF2-40B4-BE49-F238E27FC236}">
                  <a16:creationId xmlns:a16="http://schemas.microsoft.com/office/drawing/2014/main" id="{C9504A3C-29A2-4A51-87FE-FA2194ED4B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7" y="1760"/>
              <a:ext cx="808" cy="2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0" name="Group 46">
            <a:extLst>
              <a:ext uri="{FF2B5EF4-FFF2-40B4-BE49-F238E27FC236}">
                <a16:creationId xmlns:a16="http://schemas.microsoft.com/office/drawing/2014/main" id="{120D28FC-4696-4ACF-979F-A714E326EF66}"/>
              </a:ext>
            </a:extLst>
          </p:cNvPr>
          <p:cNvGrpSpPr>
            <a:grpSpLocks/>
          </p:cNvGrpSpPr>
          <p:nvPr/>
        </p:nvGrpSpPr>
        <p:grpSpPr bwMode="auto">
          <a:xfrm>
            <a:off x="2556294" y="2005486"/>
            <a:ext cx="2551113" cy="365125"/>
            <a:chOff x="1779" y="2094"/>
            <a:chExt cx="1607" cy="230"/>
          </a:xfrm>
        </p:grpSpPr>
        <p:sp>
          <p:nvSpPr>
            <p:cNvPr id="11" name="Oval 47">
              <a:extLst>
                <a:ext uri="{FF2B5EF4-FFF2-40B4-BE49-F238E27FC236}">
                  <a16:creationId xmlns:a16="http://schemas.microsoft.com/office/drawing/2014/main" id="{308E3891-31C7-43FC-B000-EAAD4D5BF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2094"/>
              <a:ext cx="684" cy="230"/>
            </a:xfrm>
            <a:prstGeom prst="ellips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2" name="Line 48">
              <a:extLst>
                <a:ext uri="{FF2B5EF4-FFF2-40B4-BE49-F238E27FC236}">
                  <a16:creationId xmlns:a16="http://schemas.microsoft.com/office/drawing/2014/main" id="{6DB4E77A-34A2-4E57-828D-C6039FBC4D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3" y="2187"/>
              <a:ext cx="923" cy="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2D3CC40-8D0F-4B0A-A56C-F12ABD8528AC}"/>
              </a:ext>
            </a:extLst>
          </p:cNvPr>
          <p:cNvGrpSpPr/>
          <p:nvPr/>
        </p:nvGrpSpPr>
        <p:grpSpPr>
          <a:xfrm>
            <a:off x="5170875" y="956732"/>
            <a:ext cx="6411525" cy="866775"/>
            <a:chOff x="5106987" y="956732"/>
            <a:chExt cx="6411525" cy="866775"/>
          </a:xfrm>
        </p:grpSpPr>
        <p:graphicFrame>
          <p:nvGraphicFramePr>
            <p:cNvPr id="13" name="Object 10">
              <a:extLst>
                <a:ext uri="{FF2B5EF4-FFF2-40B4-BE49-F238E27FC236}">
                  <a16:creationId xmlns:a16="http://schemas.microsoft.com/office/drawing/2014/main" id="{6E565707-0145-440C-B0E9-200116FD42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2549727"/>
                </p:ext>
              </p:extLst>
            </p:nvPr>
          </p:nvGraphicFramePr>
          <p:xfrm>
            <a:off x="5106987" y="956732"/>
            <a:ext cx="3503613" cy="866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1" name="Equation" r:id="rId5" imgW="1942920" imgH="482400" progId="Equation.DSMT4">
                    <p:embed/>
                  </p:oleObj>
                </mc:Choice>
                <mc:Fallback>
                  <p:oleObj name="Equation" r:id="rId5" imgW="1942920" imgH="482400" progId="Equation.DSMT4">
                    <p:embed/>
                    <p:pic>
                      <p:nvPicPr>
                        <p:cNvPr id="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6987" y="956732"/>
                          <a:ext cx="3503613" cy="866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kt 13">
              <a:extLst>
                <a:ext uri="{FF2B5EF4-FFF2-40B4-BE49-F238E27FC236}">
                  <a16:creationId xmlns:a16="http://schemas.microsoft.com/office/drawing/2014/main" id="{C4946000-018B-4EBF-95EC-F5AAA006B1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5365959"/>
                </p:ext>
              </p:extLst>
            </p:nvPr>
          </p:nvGraphicFramePr>
          <p:xfrm>
            <a:off x="7764075" y="973263"/>
            <a:ext cx="3754437" cy="708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2" name="Equation" r:id="rId7" imgW="2082600" imgH="393480" progId="Equation.DSMT4">
                    <p:embed/>
                  </p:oleObj>
                </mc:Choice>
                <mc:Fallback>
                  <p:oleObj name="Equation" r:id="rId7" imgW="2082600" imgH="393480" progId="Equation.DSMT4">
                    <p:embed/>
                    <p:pic>
                      <p:nvPicPr>
                        <p:cNvPr id="6" name="Objek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64075" y="973263"/>
                          <a:ext cx="3754437" cy="708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DB928F1-10C9-48E2-96AE-81DA6CEDC00C}"/>
              </a:ext>
            </a:extLst>
          </p:cNvPr>
          <p:cNvGrpSpPr/>
          <p:nvPr/>
        </p:nvGrpSpPr>
        <p:grpSpPr>
          <a:xfrm>
            <a:off x="5170875" y="1803721"/>
            <a:ext cx="3584575" cy="663575"/>
            <a:chOff x="5220118" y="1803721"/>
            <a:chExt cx="3584575" cy="663575"/>
          </a:xfrm>
        </p:grpSpPr>
        <p:graphicFrame>
          <p:nvGraphicFramePr>
            <p:cNvPr id="6" name="Object 41">
              <a:extLst>
                <a:ext uri="{FF2B5EF4-FFF2-40B4-BE49-F238E27FC236}">
                  <a16:creationId xmlns:a16="http://schemas.microsoft.com/office/drawing/2014/main" id="{C28E0F9C-A62F-4A88-8EE8-2130C981DF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6686814"/>
                </p:ext>
              </p:extLst>
            </p:nvPr>
          </p:nvGraphicFramePr>
          <p:xfrm>
            <a:off x="5220118" y="1803721"/>
            <a:ext cx="2051050" cy="66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3" name="Equation" r:id="rId9" imgW="1206360" imgH="393480" progId="Equation.DSMT4">
                    <p:embed/>
                  </p:oleObj>
                </mc:Choice>
                <mc:Fallback>
                  <p:oleObj name="Equation" r:id="rId9" imgW="1206360" imgH="393480" progId="Equation.DSMT4">
                    <p:embed/>
                    <p:pic>
                      <p:nvPicPr>
                        <p:cNvPr id="55304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118" y="1803721"/>
                          <a:ext cx="2051050" cy="6635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kt 14">
              <a:extLst>
                <a:ext uri="{FF2B5EF4-FFF2-40B4-BE49-F238E27FC236}">
                  <a16:creationId xmlns:a16="http://schemas.microsoft.com/office/drawing/2014/main" id="{EC195FDD-288D-4BDD-9483-14B9A76C366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0478547"/>
                </p:ext>
              </p:extLst>
            </p:nvPr>
          </p:nvGraphicFramePr>
          <p:xfrm>
            <a:off x="7271168" y="1963632"/>
            <a:ext cx="1533525" cy="36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4" name="Equation" r:id="rId11" imgW="901440" imgH="215640" progId="Equation.DSMT4">
                    <p:embed/>
                  </p:oleObj>
                </mc:Choice>
                <mc:Fallback>
                  <p:oleObj name="Equation" r:id="rId11" imgW="901440" imgH="215640" progId="Equation.DSMT4">
                    <p:embed/>
                    <p:pic>
                      <p:nvPicPr>
                        <p:cNvPr id="7" name="Objek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1168" y="1963632"/>
                          <a:ext cx="1533525" cy="363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E2218F23-6936-4CB9-86C4-F1E906BA2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920375"/>
              </p:ext>
            </p:extLst>
          </p:nvPr>
        </p:nvGraphicFramePr>
        <p:xfrm>
          <a:off x="600075" y="3351456"/>
          <a:ext cx="5495925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5" name="Equation" r:id="rId13" imgW="3060700" imgH="825500" progId="">
                  <p:embed/>
                </p:oleObj>
              </mc:Choice>
              <mc:Fallback>
                <p:oleObj name="Equation" r:id="rId13" imgW="3060700" imgH="825500" progId="">
                  <p:embed/>
                  <p:pic>
                    <p:nvPicPr>
                      <p:cNvPr id="583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3351456"/>
                        <a:ext cx="5495925" cy="148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ED23286E-C8BE-46C4-AE26-C30AA319A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560583"/>
              </p:ext>
            </p:extLst>
          </p:nvPr>
        </p:nvGraphicFramePr>
        <p:xfrm>
          <a:off x="6934200" y="3510263"/>
          <a:ext cx="36385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6" name="Equation" r:id="rId15" imgW="2019300" imgH="444500" progId="">
                  <p:embed/>
                </p:oleObj>
              </mc:Choice>
              <mc:Fallback>
                <p:oleObj name="Equation" r:id="rId15" imgW="2019300" imgH="444500" progId="">
                  <p:embed/>
                  <p:pic>
                    <p:nvPicPr>
                      <p:cNvPr id="583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510263"/>
                        <a:ext cx="36385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">
            <a:extLst>
              <a:ext uri="{FF2B5EF4-FFF2-40B4-BE49-F238E27FC236}">
                <a16:creationId xmlns:a16="http://schemas.microsoft.com/office/drawing/2014/main" id="{2F4FB981-B9F8-4C77-B5A3-EE0660DB76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576874"/>
              </p:ext>
            </p:extLst>
          </p:nvPr>
        </p:nvGraphicFramePr>
        <p:xfrm>
          <a:off x="6934200" y="5566680"/>
          <a:ext cx="251301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7" name="Equation" r:id="rId17" imgW="1295400" imgH="241300" progId="">
                  <p:embed/>
                </p:oleObj>
              </mc:Choice>
              <mc:Fallback>
                <p:oleObj name="Equation" r:id="rId17" imgW="1295400" imgH="241300" progId="">
                  <p:embed/>
                  <p:pic>
                    <p:nvPicPr>
                      <p:cNvPr id="583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5566680"/>
                        <a:ext cx="2513013" cy="46196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8">
            <a:extLst>
              <a:ext uri="{FF2B5EF4-FFF2-40B4-BE49-F238E27FC236}">
                <a16:creationId xmlns:a16="http://schemas.microsoft.com/office/drawing/2014/main" id="{3DECFFC0-47EA-4C46-9242-20B56635B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643" y="3510263"/>
            <a:ext cx="460375" cy="366712"/>
          </a:xfrm>
          <a:prstGeom prst="rightArrow">
            <a:avLst>
              <a:gd name="adj1" fmla="val 50000"/>
              <a:gd name="adj2" fmla="val 31385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4EAD4B69-3EA2-4B6B-8F15-8595B45824EF}"/>
              </a:ext>
            </a:extLst>
          </p:cNvPr>
          <p:cNvSpPr>
            <a:spLocks noChangeArrowheads="1"/>
          </p:cNvSpPr>
          <p:nvPr/>
        </p:nvSpPr>
        <p:spPr bwMode="auto">
          <a:xfrm rot="9497003">
            <a:off x="4595525" y="2541192"/>
            <a:ext cx="460375" cy="366712"/>
          </a:xfrm>
          <a:prstGeom prst="rightArrow">
            <a:avLst>
              <a:gd name="adj1" fmla="val 50000"/>
              <a:gd name="adj2" fmla="val 31385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737CA9F2-42F2-4799-9AA0-7AE08A32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643" y="4738688"/>
            <a:ext cx="460375" cy="366712"/>
          </a:xfrm>
          <a:prstGeom prst="rightArrow">
            <a:avLst>
              <a:gd name="adj1" fmla="val 50000"/>
              <a:gd name="adj2" fmla="val 31385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2279349-59E2-4154-AFE3-CEAC2D3C341A}"/>
              </a:ext>
            </a:extLst>
          </p:cNvPr>
          <p:cNvSpPr txBox="1"/>
          <p:nvPr/>
        </p:nvSpPr>
        <p:spPr>
          <a:xfrm>
            <a:off x="6934200" y="4667525"/>
            <a:ext cx="502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accent5"/>
                </a:solidFill>
                <a:latin typeface="+mn-lt"/>
              </a:rPr>
              <a:t>Waiting time </a:t>
            </a:r>
            <a:r>
              <a:rPr lang="de-DE" sz="2000" dirty="0" err="1">
                <a:solidFill>
                  <a:schemeClr val="accent5"/>
                </a:solidFill>
                <a:latin typeface="+mn-lt"/>
              </a:rPr>
              <a:t>of</a:t>
            </a:r>
            <a:r>
              <a:rPr lang="de-DE" sz="2000" dirty="0">
                <a:solidFill>
                  <a:schemeClr val="accent5"/>
                </a:solidFill>
                <a:latin typeface="+mn-lt"/>
              </a:rPr>
              <a:t> GI/M/1 </a:t>
            </a:r>
            <a:r>
              <a:rPr lang="de-DE" sz="2000" dirty="0" err="1">
                <a:solidFill>
                  <a:schemeClr val="accent5"/>
                </a:solidFill>
                <a:latin typeface="+mn-lt"/>
              </a:rPr>
              <a:t>delay</a:t>
            </a:r>
            <a:r>
              <a:rPr lang="de-DE" sz="2000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accent5"/>
                </a:solidFill>
                <a:latin typeface="+mn-lt"/>
              </a:rPr>
              <a:t>system</a:t>
            </a:r>
            <a:r>
              <a:rPr lang="de-DE" sz="2000" dirty="0">
                <a:solidFill>
                  <a:schemeClr val="accent5"/>
                </a:solidFill>
                <a:latin typeface="+mn-lt"/>
              </a:rPr>
              <a:t/>
            </a:r>
            <a:br>
              <a:rPr lang="de-DE" sz="2000" dirty="0">
                <a:solidFill>
                  <a:schemeClr val="accent5"/>
                </a:solidFill>
                <a:latin typeface="+mn-lt"/>
              </a:rPr>
            </a:br>
            <a:r>
              <a:rPr lang="de-DE" sz="2000" dirty="0" err="1">
                <a:solidFill>
                  <a:schemeClr val="accent5"/>
                </a:solidFill>
                <a:latin typeface="+mn-lt"/>
              </a:rPr>
              <a:t>for</a:t>
            </a:r>
            <a:r>
              <a:rPr lang="de-DE" sz="2000" dirty="0">
                <a:solidFill>
                  <a:schemeClr val="accent5"/>
                </a:solidFill>
                <a:latin typeface="+mn-lt"/>
              </a:rPr>
              <a:t> all </a:t>
            </a:r>
            <a:r>
              <a:rPr lang="de-DE" sz="2000" dirty="0" err="1">
                <a:solidFill>
                  <a:schemeClr val="accent5"/>
                </a:solidFill>
                <a:latin typeface="+mn-lt"/>
              </a:rPr>
              <a:t>customers</a:t>
            </a:r>
            <a:endParaRPr lang="en-US" sz="2000" dirty="0">
              <a:solidFill>
                <a:schemeClr val="accent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071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DEDA2-431B-4936-B636-454AC3E7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1: Uniform Interarrival Times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0C7D2FE-D2B6-4580-8A9B-DABDD0D46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F22AD6-62E1-4712-B37D-3074E789B5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2"/>
          <a:stretch/>
        </p:blipFill>
        <p:spPr>
          <a:xfrm>
            <a:off x="6324600" y="2503449"/>
            <a:ext cx="5753100" cy="38211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E20E79-3ED4-4811-B72E-FF5B55B2A2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2"/>
          <a:stretch/>
        </p:blipFill>
        <p:spPr>
          <a:xfrm>
            <a:off x="419100" y="2438400"/>
            <a:ext cx="5753100" cy="3821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B69FEA53-B82D-454C-91D0-CED1B39FC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3736588" cy="1828800"/>
              </a:xfrm>
            </p:spPr>
            <p:txBody>
              <a:bodyPr/>
              <a:lstStyle/>
              <a:p>
                <a:r>
                  <a:rPr lang="en-US" dirty="0"/>
                  <a:t>G/M/1 with </a:t>
                </a:r>
                <a14:m>
                  <m:oMath xmlns:m="http://schemas.openxmlformats.org/officeDocument/2006/math">
                    <m:r>
                      <a:rPr kumimoji="0" lang="en-US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𝜌</m:t>
                    </m:r>
                    <m:r>
                      <a:rPr kumimoji="0" lang="en-US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(0,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endParaRPr lang="en-US" dirty="0"/>
              </a:p>
              <a:p>
                <a:endParaRPr lang="en-US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B69FEA53-B82D-454C-91D0-CED1B39FC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3736588" cy="1828800"/>
              </a:xfrm>
              <a:blipFill>
                <a:blip r:embed="rId6"/>
                <a:stretch>
                  <a:fillRect l="-653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321DA8FD-4F6F-4118-BE7B-5C283BD54B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1900" y="914400"/>
                <a:ext cx="4533900" cy="16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ea typeface="+mn-ea"/>
                    <a:cs typeface="Segoe UI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buFont typeface="Wingdings 3" pitchFamily="18" charset="2"/>
                  <a:buChar char="u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Numerically derived</a:t>
                </a:r>
                <a:b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</a:b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non-trivial root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/>
                </a:r>
                <a:b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</a:br>
                <a14:m>
                  <m:oMath xmlns:m="http://schemas.openxmlformats.org/officeDocument/2006/math">
                    <m:r>
                      <a: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𝜎</m:t>
                    </m:r>
                    <m:r>
                      <a: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  <m:d>
                      <m:d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en-US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𝑊</m:t>
                        </m:r>
                        <m:r>
                          <a:rPr kumimoji="0" lang="en-US" sz="20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&gt;0</m:t>
                        </m:r>
                      </m:e>
                    </m:d>
                    <m:r>
                      <a: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=0.4684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 </a:t>
                </a:r>
              </a:p>
              <a:p>
                <a:pPr lvl="1"/>
                <a:endParaRPr lang="en-US" b="0" kern="0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321DA8FD-4F6F-4118-BE7B-5C283BD5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914400"/>
                <a:ext cx="4533900" cy="1600200"/>
              </a:xfrm>
              <a:prstGeom prst="rect">
                <a:avLst/>
              </a:prstGeom>
              <a:blipFill>
                <a:blip r:embed="rId7"/>
                <a:stretch>
                  <a:fillRect l="-672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Inhaltsplatzhalter 2">
                <a:extLst>
                  <a:ext uri="{FF2B5EF4-FFF2-40B4-BE49-F238E27FC236}">
                    <a16:creationId xmlns:a16="http://schemas.microsoft.com/office/drawing/2014/main" id="{9704331E-3ACC-4A23-AD4E-BB2FF1B0D6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3300" y="914400"/>
                <a:ext cx="4533900" cy="1828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ea typeface="+mn-ea"/>
                    <a:cs typeface="Segoe UI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r>
                  <a:rPr lang="en-US" b="0" kern="0" dirty="0"/>
                  <a:t>Mean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kern="0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kern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US" b="0" kern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kern="0" dirty="0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  <m:r>
                      <a:rPr lang="en-US" b="0" kern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kern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kern="0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kern="0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b="0" kern="0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0" kern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kern="0" dirty="0"/>
                  <a:t> 1.88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kern="0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kern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kern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kern="0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d>
                          <m:dPr>
                            <m:ctrlPr>
                              <a:rPr lang="en-US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kern="0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kern="0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b="0" kern="0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0" kern="0" dirty="0" smtClean="0">
                        <a:latin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b="0" kern="0" dirty="0"/>
              </a:p>
            </p:txBody>
          </p:sp>
        </mc:Choice>
        <mc:Fallback xmlns="">
          <p:sp>
            <p:nvSpPr>
              <p:cNvPr id="14" name="Inhaltsplatzhalter 2">
                <a:extLst>
                  <a:ext uri="{FF2B5EF4-FFF2-40B4-BE49-F238E27FC236}">
                    <a16:creationId xmlns:a16="http://schemas.microsoft.com/office/drawing/2014/main" id="{9704331E-3ACC-4A23-AD4E-BB2FF1B0D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300" y="914400"/>
                <a:ext cx="4533900" cy="1828800"/>
              </a:xfrm>
              <a:prstGeom prst="rect">
                <a:avLst/>
              </a:prstGeom>
              <a:blipFill>
                <a:blip r:embed="rId8"/>
                <a:stretch>
                  <a:fillRect l="-538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6215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9">
            <a:extLst>
              <a:ext uri="{FF2B5EF4-FFF2-40B4-BE49-F238E27FC236}">
                <a16:creationId xmlns:a16="http://schemas.microsoft.com/office/drawing/2014/main" id="{61D7BF8E-FBD1-4AA1-83FB-D0AAE770E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96983" y="3619500"/>
            <a:ext cx="5753100" cy="3238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2C3171-2D0F-42EE-BD19-E01CA04FD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96983" y="367990"/>
            <a:ext cx="5753100" cy="3238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C06F57-9AAD-4B06-B3DF-E64C5000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Parameter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11">
                <a:extLst>
                  <a:ext uri="{FF2B5EF4-FFF2-40B4-BE49-F238E27FC236}">
                    <a16:creationId xmlns:a16="http://schemas.microsoft.com/office/drawing/2014/main" id="{7F5A3A9C-E656-45E9-8FAE-1B6B137509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5288466" cy="5105400"/>
              </a:xfrm>
            </p:spPr>
            <p:txBody>
              <a:bodyPr/>
              <a:lstStyle/>
              <a:p>
                <a:r>
                  <a:rPr lang="en-US" dirty="0"/>
                  <a:t>The higher the coefficient of variation, the higher the probability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2 corresponds to H</a:t>
                </a:r>
                <a:r>
                  <a:rPr lang="en-US" baseline="-25000" dirty="0"/>
                  <a:t>2</a:t>
                </a:r>
                <a:r>
                  <a:rPr lang="en-US" dirty="0"/>
                  <a:t>/M/1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corresponds to M/M/1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0.5 corresponds to E</a:t>
                </a:r>
                <a:r>
                  <a:rPr lang="en-US" baseline="-25000" dirty="0"/>
                  <a:t>2</a:t>
                </a:r>
                <a:r>
                  <a:rPr lang="en-US" dirty="0"/>
                  <a:t>/M/1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  corresponds to D/M/1</a:t>
                </a:r>
              </a:p>
              <a:p>
                <a:endParaRPr lang="en-US" dirty="0"/>
              </a:p>
              <a:p>
                <a:r>
                  <a:rPr lang="en-US" dirty="0"/>
                  <a:t>Waiting probability </a:t>
                </a:r>
              </a:p>
              <a:p>
                <a:pPr lvl="1"/>
                <a:r>
                  <a:rPr lang="en-US" dirty="0"/>
                  <a:t>GI/M/1: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 depends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M/GI/1: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Inhaltsplatzhalter 11">
                <a:extLst>
                  <a:ext uri="{FF2B5EF4-FFF2-40B4-BE49-F238E27FC236}">
                    <a16:creationId xmlns:a16="http://schemas.microsoft.com/office/drawing/2014/main" id="{7F5A3A9C-E656-45E9-8FAE-1B6B13750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5288466" cy="5105400"/>
              </a:xfrm>
              <a:blipFill>
                <a:blip r:embed="rId6"/>
                <a:stretch>
                  <a:fillRect l="-461" t="-477" r="-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4F3A38-0400-47B9-BA0F-14525C7B6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92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6324600" y="1219200"/>
            <a:ext cx="5715000" cy="1905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sz="1800" b="1" noProof="0" dirty="0">
                <a:solidFill>
                  <a:schemeClr val="accent5"/>
                </a:solidFill>
              </a:rPr>
              <a:t>5 	Analysis of Non-Markovian Systems</a:t>
            </a:r>
          </a:p>
          <a:p>
            <a:pPr marL="0" indent="0" defTabSz="268288">
              <a:buNone/>
            </a:pPr>
            <a:r>
              <a:rPr lang="en-US" sz="1600" b="1" noProof="0" dirty="0">
                <a:solidFill>
                  <a:schemeClr val="accent5"/>
                </a:solidFill>
              </a:rPr>
              <a:t>	</a:t>
            </a:r>
            <a:r>
              <a:rPr lang="en-US" sz="1600" noProof="0" dirty="0"/>
              <a:t>5.1 Discrete-Time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5.2 Method of Embedded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	5.2.1 Power Method for Numerical Derivation</a:t>
            </a:r>
          </a:p>
          <a:p>
            <a:pPr marL="0" indent="0" defTabSz="268288">
              <a:buNone/>
            </a:pPr>
            <a:r>
              <a:rPr lang="en-US" sz="1600" noProof="0" dirty="0"/>
              <a:t>		5.2.2 Notion of Embedding Times</a:t>
            </a:r>
          </a:p>
          <a:p>
            <a:pPr marL="0" indent="0" defTabSz="268288">
              <a:buNone/>
            </a:pPr>
            <a:r>
              <a:rPr lang="en-US" sz="1600" noProof="0" dirty="0"/>
              <a:t>		5.2.3 Kleinrock’s Result</a:t>
            </a:r>
          </a:p>
          <a:p>
            <a:pPr marL="0" indent="0" defTabSz="268288">
              <a:buNone/>
            </a:pPr>
            <a:endParaRPr lang="en-US" sz="1600" noProof="0" dirty="0"/>
          </a:p>
          <a:p>
            <a:pPr marL="0" indent="0" defTabSz="268288">
              <a:buNone/>
            </a:pPr>
            <a:r>
              <a:rPr lang="en-US" sz="1600" noProof="0" dirty="0"/>
              <a:t>	5.3 Delay System M/GI/1 </a:t>
            </a:r>
          </a:p>
          <a:p>
            <a:pPr marL="0" indent="0" defTabSz="268288">
              <a:buNone/>
            </a:pPr>
            <a:r>
              <a:rPr lang="en-US" sz="1600" noProof="0" dirty="0"/>
              <a:t>		5.3.1 Model Structure and Parameters</a:t>
            </a:r>
          </a:p>
          <a:p>
            <a:pPr marL="0" indent="0" defTabSz="268288">
              <a:buNone/>
            </a:pPr>
            <a:r>
              <a:rPr lang="en-US" sz="1600" noProof="0" dirty="0"/>
              <a:t>		5.3.2 Markov Chain and State Transition</a:t>
            </a:r>
          </a:p>
          <a:p>
            <a:pPr marL="0" indent="0" defTabSz="268288">
              <a:buNone/>
            </a:pPr>
            <a:r>
              <a:rPr lang="en-US" sz="1600" noProof="0" dirty="0"/>
              <a:t>		5.3.3 State Equation</a:t>
            </a:r>
          </a:p>
          <a:p>
            <a:pPr marL="0" indent="0" defTabSz="268288">
              <a:buNone/>
            </a:pPr>
            <a:r>
              <a:rPr lang="en-US" sz="1600" noProof="0" dirty="0"/>
              <a:t>		5.3.4 State Probabilities </a:t>
            </a:r>
          </a:p>
          <a:p>
            <a:pPr marL="0" indent="0" defTabSz="268288">
              <a:buNone/>
            </a:pPr>
            <a:r>
              <a:rPr lang="en-US" sz="1600" noProof="0" dirty="0"/>
              <a:t>		5.3.5 Delay Distribution</a:t>
            </a:r>
          </a:p>
          <a:p>
            <a:pPr marL="0" indent="0" defTabSz="268288">
              <a:buNone/>
            </a:pPr>
            <a:r>
              <a:rPr lang="en-US" sz="1600" noProof="0" dirty="0"/>
              <a:t>		5.3.6 Other System Characteristics </a:t>
            </a:r>
          </a:p>
          <a:p>
            <a:pPr marL="0" indent="0" defTabSz="268288">
              <a:buNone/>
            </a:pPr>
            <a:r>
              <a:rPr lang="en-US" sz="1600" noProof="0" dirty="0"/>
              <a:t>		5.3.7 State Probabilities at Arbitrary Time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715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 defTabSz="268288">
              <a:buNone/>
            </a:pPr>
            <a:r>
              <a:rPr lang="en-US" sz="1600" b="1" dirty="0">
                <a:solidFill>
                  <a:schemeClr val="accent5"/>
                </a:solidFill>
              </a:rPr>
              <a:t>	</a:t>
            </a:r>
            <a:r>
              <a:rPr lang="en-US" sz="1600" b="0" kern="0" dirty="0"/>
              <a:t>5.4 Delay System GI/M/1</a:t>
            </a:r>
          </a:p>
          <a:p>
            <a:pPr marL="0" indent="0" defTabSz="268288">
              <a:buNone/>
            </a:pPr>
            <a:r>
              <a:rPr lang="en-US" sz="1600" b="0" kern="0" dirty="0"/>
              <a:t>		5.4.1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5.4.2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5.4.3 State Probabilities</a:t>
            </a:r>
          </a:p>
          <a:p>
            <a:pPr marL="0" indent="0" defTabSz="268288">
              <a:buNone/>
            </a:pPr>
            <a:r>
              <a:rPr lang="en-US" sz="1600" b="0" kern="0" dirty="0"/>
              <a:t>		5.4.4 State Analysis with Geometric Approach</a:t>
            </a:r>
          </a:p>
          <a:p>
            <a:pPr marL="0" indent="0" defTabSz="268288">
              <a:buNone/>
            </a:pPr>
            <a:r>
              <a:rPr lang="en-US" sz="1600" b="0" kern="0" dirty="0"/>
              <a:t>		5.4.5 Waiting Time Distribution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5.5 Model with Batch Service and Threshold Control</a:t>
            </a:r>
          </a:p>
          <a:p>
            <a:pPr marL="0" indent="0" defTabSz="268288">
              <a:buNone/>
            </a:pPr>
            <a:r>
              <a:rPr lang="en-US" sz="1600" b="0" kern="0" dirty="0"/>
              <a:t>		5.5.1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5.5.2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5.5.3 State Probabilities and System Characteristics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5.6 Results for Continuous-Time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5.6.1 Characteristics of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5.6.2 Lindley Integral Eq. GI/GI/1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5.6.3 Kingman’s Approximation of Mean Waiting Times</a:t>
            </a:r>
          </a:p>
        </p:txBody>
      </p:sp>
    </p:spTree>
    <p:extLst>
      <p:ext uri="{BB962C8B-B14F-4D97-AF65-F5344CB8AC3E}">
        <p14:creationId xmlns:p14="http://schemas.microsoft.com/office/powerpoint/2010/main" val="155084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44A5045-EFA9-4BB6-88A1-D7FA92BD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E6E8FD-4D6F-4D08-924F-F1036D281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045258E-8122-4FA8-B298-F896D2D8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389936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D63DBE0-458D-4150-B571-3F2DDE8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System GI/M/1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819400"/>
                <a:ext cx="11582400" cy="35020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Generally distributed interarrival time A </a:t>
                </a:r>
              </a:p>
              <a:p>
                <a:r>
                  <a:rPr lang="en-US" dirty="0"/>
                  <a:t>Exponentially distributed service time B with rate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Offered traffic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identical to server utilization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: 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dirty="0"/>
                  <a:t>  in pseudo-unit Erlang [</a:t>
                </a:r>
                <a:r>
                  <a:rPr lang="en-US" dirty="0" err="1"/>
                  <a:t>Erl</a:t>
                </a:r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Pure delay system: number of waiting places is assumed to be unlimited</a:t>
                </a:r>
              </a:p>
              <a:p>
                <a:r>
                  <a:rPr lang="en-US" dirty="0"/>
                  <a:t>FIFO queue: first-in first-out queuing discipline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Stability condition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819400"/>
                <a:ext cx="11582400" cy="3502025"/>
              </a:xfrm>
              <a:blipFill>
                <a:blip r:embed="rId3"/>
                <a:stretch>
                  <a:fillRect l="-211" t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9F1753-791A-4FD1-9116-37A3FF86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72F3D69-A9B5-460F-9995-FC1827731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284" y="685800"/>
            <a:ext cx="8053431" cy="2046914"/>
          </a:xfrm>
          <a:prstGeom prst="rect">
            <a:avLst/>
          </a:prstGeom>
        </p:spPr>
      </p:pic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531F8DC7-EC82-4AD7-B501-5E47805E21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271041"/>
              </p:ext>
            </p:extLst>
          </p:nvPr>
        </p:nvGraphicFramePr>
        <p:xfrm>
          <a:off x="7086600" y="3113087"/>
          <a:ext cx="4616388" cy="631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Equation" r:id="rId5" imgW="2425700" imgH="368300" progId="">
                  <p:embed/>
                </p:oleObj>
              </mc:Choice>
              <mc:Fallback>
                <p:oleObj name="Equation" r:id="rId5" imgW="2425700" imgH="368300" progId="">
                  <p:embed/>
                  <p:pic>
                    <p:nvPicPr>
                      <p:cNvPr id="820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113087"/>
                        <a:ext cx="4616388" cy="6318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5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GI/M/1 Delay System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84E711-BB20-4E77-B198-8F34E7DF6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AFD4B73-6F14-43B1-942E-769E4ED6B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7" y="656438"/>
            <a:ext cx="8992998" cy="554512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783525F-A05B-4CC6-AF95-9BF4D375109D}"/>
              </a:ext>
            </a:extLst>
          </p:cNvPr>
          <p:cNvSpPr txBox="1"/>
          <p:nvPr/>
        </p:nvSpPr>
        <p:spPr>
          <a:xfrm>
            <a:off x="1066800" y="75961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dirty="0" err="1">
                <a:solidFill>
                  <a:srgbClr val="4D4D4D"/>
                </a:solidFill>
                <a:latin typeface="+mn-lt"/>
              </a:rPr>
              <a:t>number</a:t>
            </a:r>
            <a:r>
              <a:rPr lang="de-DE" sz="2000" b="0" dirty="0">
                <a:solidFill>
                  <a:srgbClr val="4D4D4D"/>
                </a:solidFill>
                <a:latin typeface="+mn-lt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+mn-lt"/>
              </a:rPr>
              <a:t>of</a:t>
            </a:r>
            <a:r>
              <a:rPr lang="de-DE" sz="2000" b="0" dirty="0">
                <a:solidFill>
                  <a:srgbClr val="4D4D4D"/>
                </a:solidFill>
                <a:latin typeface="+mn-lt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+mn-lt"/>
              </a:rPr>
              <a:t>customers</a:t>
            </a:r>
            <a:r>
              <a:rPr lang="de-DE" sz="2000" b="0" dirty="0">
                <a:solidFill>
                  <a:srgbClr val="4D4D4D"/>
                </a:solidFill>
                <a:latin typeface="+mn-lt"/>
              </a:rPr>
              <a:t> </a:t>
            </a:r>
            <a:br>
              <a:rPr lang="de-DE" sz="2000" b="0" dirty="0">
                <a:solidFill>
                  <a:srgbClr val="4D4D4D"/>
                </a:solidFill>
                <a:latin typeface="+mn-lt"/>
              </a:rPr>
            </a:br>
            <a:r>
              <a:rPr lang="de-DE" sz="2000" b="0" dirty="0">
                <a:solidFill>
                  <a:srgbClr val="4D4D4D"/>
                </a:solidFill>
                <a:latin typeface="+mn-lt"/>
              </a:rPr>
              <a:t>at time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D697BE5-A23D-4FF2-9FC0-200824177AC7}"/>
                  </a:ext>
                </a:extLst>
              </p:cNvPr>
              <p:cNvSpPr txBox="1"/>
              <p:nvPr/>
            </p:nvSpPr>
            <p:spPr>
              <a:xfrm>
                <a:off x="2286000" y="5991287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Markov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+mn-lt"/>
                  </a:rPr>
                  <a:t>chain</a:t>
                </a:r>
                <a:r>
                  <a:rPr lang="de-DE" sz="2000" b="0" dirty="0">
                    <a:solidFill>
                      <a:srgbClr val="4D4D4D"/>
                    </a:solidFill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2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endParaRPr lang="de-DE" sz="2000" b="0" dirty="0">
                  <a:solidFill>
                    <a:srgbClr val="4D4D4D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D697BE5-A23D-4FF2-9FC0-20082417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991287"/>
                <a:ext cx="6096000" cy="400110"/>
              </a:xfrm>
              <a:prstGeom prst="rect">
                <a:avLst/>
              </a:prstGeom>
              <a:blipFill>
                <a:blip r:embed="rId5"/>
                <a:stretch>
                  <a:fillRect l="-1000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44A5045-EFA9-4BB6-88A1-D7FA92BD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E6E8FD-4D6F-4D08-924F-F1036D281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045258E-8122-4FA8-B298-F896D2D8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and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275840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246C2-B15E-47EA-859E-566EE74E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18B0B-51B4-4B21-A963-57C4E65D1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353800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	number of customers with service terminations during an interarrival time 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Embedded Markov chain</a:t>
                </a:r>
              </a:p>
              <a:p>
                <a:pPr lvl="1"/>
                <a:r>
                  <a:rPr lang="en-US" dirty="0"/>
                  <a:t>arrival process is only non-Markovian model component; IAT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not memoryless</a:t>
                </a:r>
              </a:p>
              <a:p>
                <a:pPr lvl="1"/>
                <a:r>
                  <a:rPr lang="en-US" dirty="0"/>
                  <a:t>regeneration point </a:t>
                </a:r>
                <a:r>
                  <a:rPr lang="en-US" b="1" dirty="0">
                    <a:solidFill>
                      <a:schemeClr val="accent5"/>
                    </a:solidFill>
                  </a:rPr>
                  <a:t>immediately before customer arrivals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arriving customer observes number of customers in queue corresponding to the waiting time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system state immediately before arrival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customer: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de-DE" sz="2000" b="0" i="1" dirty="0" err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de-DE" sz="2000" b="0" i="1" dirty="0" err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de-DE" sz="2000" b="0" i="1" dirty="0" err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de-DE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= </m:t>
                    </m:r>
                    <m:r>
                      <a:rPr lang="de-DE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  <m:r>
                      <a:rPr lang="de-DE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de-DE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de-DE" sz="2000" b="0" i="1" dirty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de-DE" sz="2000" b="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= 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𝑗</m:t>
                    </m:r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is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probability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that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system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is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state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𝑗</m:t>
                    </m:r>
                  </m:oMath>
                </a14:m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18B0B-51B4-4B21-A963-57C4E65D1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353800" cy="5105400"/>
              </a:xfrm>
              <a:blipFill>
                <a:blip r:embed="rId2"/>
                <a:stretch>
                  <a:fillRect l="-215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6DF2BD-EED5-4A71-80F7-EF17C1B83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F954FBE-A051-4278-891A-3B89392D2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254153"/>
            <a:ext cx="2550253" cy="1023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AB5AA21-94A3-4A74-964B-17D5A4CB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466743"/>
            <a:ext cx="2315361" cy="7885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E6D4383-7F17-41FD-A9D1-D643DD053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07" y="2379830"/>
            <a:ext cx="4362275" cy="9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2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Probability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A7EFF1-FCE1-49A9-9C4E-CF3D0D93A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Transition probability between two successive regeneration points</a:t>
            </a:r>
            <a:br>
              <a:rPr lang="en-US" dirty="0"/>
            </a:br>
            <a:r>
              <a:rPr lang="en-US" dirty="0"/>
              <a:t>(embedding immediately before arrivals)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ED86D39-1755-4D0C-93CE-2552F0885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 flipH="1">
            <a:off x="3725863" y="3462339"/>
            <a:ext cx="52308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aphicFrame>
        <p:nvGraphicFramePr>
          <p:cNvPr id="20523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64493"/>
              </p:ext>
            </p:extLst>
          </p:nvPr>
        </p:nvGraphicFramePr>
        <p:xfrm>
          <a:off x="8389434" y="910430"/>
          <a:ext cx="3338512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Formel" r:id="rId5" imgW="2019300" imgH="266700" progId="Equation.3">
                  <p:embed/>
                </p:oleObj>
              </mc:Choice>
              <mc:Fallback>
                <p:oleObj name="Formel" r:id="rId5" imgW="2019300" imgH="266700" progId="Equation.3">
                  <p:embed/>
                  <p:pic>
                    <p:nvPicPr>
                      <p:cNvPr id="20523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9434" y="910430"/>
                        <a:ext cx="3338512" cy="40481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6E59F2D-6C8F-4FE1-945B-B18851CC083C}"/>
              </a:ext>
            </a:extLst>
          </p:cNvPr>
          <p:cNvGrpSpPr/>
          <p:nvPr/>
        </p:nvGrpSpPr>
        <p:grpSpPr>
          <a:xfrm>
            <a:off x="6591000" y="1927225"/>
            <a:ext cx="5220000" cy="4084638"/>
            <a:chOff x="6132514" y="1927225"/>
            <a:chExt cx="4421187" cy="4084638"/>
          </a:xfrm>
        </p:grpSpPr>
        <p:sp>
          <p:nvSpPr>
            <p:cNvPr id="20482" name="Rectangle 2"/>
            <p:cNvSpPr>
              <a:spLocks noChangeArrowheads="1"/>
            </p:cNvSpPr>
            <p:nvPr/>
          </p:nvSpPr>
          <p:spPr bwMode="auto">
            <a:xfrm>
              <a:off x="6132514" y="1998663"/>
              <a:ext cx="4421187" cy="4013200"/>
            </a:xfrm>
            <a:prstGeom prst="rect">
              <a:avLst/>
            </a:prstGeom>
            <a:solidFill>
              <a:srgbClr val="F8F8F8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502" name="Line 22"/>
            <p:cNvSpPr>
              <a:spLocks noChangeShapeType="1"/>
            </p:cNvSpPr>
            <p:nvPr/>
          </p:nvSpPr>
          <p:spPr bwMode="auto">
            <a:xfrm>
              <a:off x="6278564" y="2043114"/>
              <a:ext cx="1587" cy="238125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26" name="Text Box 46"/>
            <p:cNvSpPr txBox="1">
              <a:spLocks noChangeArrowheads="1"/>
            </p:cNvSpPr>
            <p:nvPr/>
          </p:nvSpPr>
          <p:spPr bwMode="auto">
            <a:xfrm>
              <a:off x="7143750" y="1987551"/>
              <a:ext cx="781050" cy="39687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b="0" u="sng" dirty="0">
                  <a:latin typeface="Book Antiqua" pitchFamily="18" charset="0"/>
                </a:rPr>
                <a:t>j = 0:</a:t>
              </a:r>
              <a:endParaRPr lang="en-US" sz="2000" dirty="0">
                <a:latin typeface="Book Antiqua" pitchFamily="18" charset="0"/>
              </a:endParaRPr>
            </a:p>
          </p:txBody>
        </p:sp>
        <p:sp>
          <p:nvSpPr>
            <p:cNvPr id="20527" name="Text Box 47"/>
            <p:cNvSpPr txBox="1">
              <a:spLocks noChangeArrowheads="1"/>
            </p:cNvSpPr>
            <p:nvPr/>
          </p:nvSpPr>
          <p:spPr bwMode="auto">
            <a:xfrm>
              <a:off x="6189663" y="1927225"/>
              <a:ext cx="1166812" cy="473591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40000"/>
                </a:lnSpc>
                <a:spcBef>
                  <a:spcPct val="50000"/>
                </a:spcBef>
                <a:buFont typeface="MT Extra" pitchFamily="18" charset="2"/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Case 2:</a:t>
              </a:r>
            </a:p>
          </p:txBody>
        </p:sp>
        <p:graphicFrame>
          <p:nvGraphicFramePr>
            <p:cNvPr id="20529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6581478"/>
                </p:ext>
              </p:extLst>
            </p:nvPr>
          </p:nvGraphicFramePr>
          <p:xfrm>
            <a:off x="7239345" y="2387600"/>
            <a:ext cx="2991660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" name="Equation" r:id="rId7" imgW="1993680" imgH="596880" progId="Equation.DSMT4">
                    <p:embed/>
                  </p:oleObj>
                </mc:Choice>
                <mc:Fallback>
                  <p:oleObj name="Equation" r:id="rId7" imgW="1993680" imgH="596880" progId="Equation.DSMT4">
                    <p:embed/>
                    <p:pic>
                      <p:nvPicPr>
                        <p:cNvPr id="20529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39345" y="2387600"/>
                          <a:ext cx="2991660" cy="88900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58" name="Freeform 178"/>
            <p:cNvSpPr>
              <a:spLocks/>
            </p:cNvSpPr>
            <p:nvPr/>
          </p:nvSpPr>
          <p:spPr bwMode="auto">
            <a:xfrm>
              <a:off x="7094538" y="5253039"/>
              <a:ext cx="201612" cy="200025"/>
            </a:xfrm>
            <a:custGeom>
              <a:avLst/>
              <a:gdLst>
                <a:gd name="T0" fmla="*/ 52387 w 127"/>
                <a:gd name="T1" fmla="*/ 200025 h 126"/>
                <a:gd name="T2" fmla="*/ 201612 w 127"/>
                <a:gd name="T3" fmla="*/ 0 h 126"/>
                <a:gd name="T4" fmla="*/ 0 w 127"/>
                <a:gd name="T5" fmla="*/ 144463 h 126"/>
                <a:gd name="T6" fmla="*/ 52387 w 127"/>
                <a:gd name="T7" fmla="*/ 200025 h 1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7" h="126">
                  <a:moveTo>
                    <a:pt x="33" y="126"/>
                  </a:moveTo>
                  <a:lnTo>
                    <a:pt x="127" y="0"/>
                  </a:lnTo>
                  <a:lnTo>
                    <a:pt x="0" y="91"/>
                  </a:lnTo>
                  <a:lnTo>
                    <a:pt x="33" y="126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59" name="Freeform 179"/>
            <p:cNvSpPr>
              <a:spLocks/>
            </p:cNvSpPr>
            <p:nvPr/>
          </p:nvSpPr>
          <p:spPr bwMode="auto">
            <a:xfrm>
              <a:off x="7091363" y="5248276"/>
              <a:ext cx="207962" cy="207963"/>
            </a:xfrm>
            <a:custGeom>
              <a:avLst/>
              <a:gdLst>
                <a:gd name="T0" fmla="*/ 50800 w 131"/>
                <a:gd name="T1" fmla="*/ 207963 h 131"/>
                <a:gd name="T2" fmla="*/ 58737 w 131"/>
                <a:gd name="T3" fmla="*/ 207963 h 131"/>
                <a:gd name="T4" fmla="*/ 207962 w 131"/>
                <a:gd name="T5" fmla="*/ 9525 h 131"/>
                <a:gd name="T6" fmla="*/ 207962 w 131"/>
                <a:gd name="T7" fmla="*/ 0 h 131"/>
                <a:gd name="T8" fmla="*/ 200025 w 131"/>
                <a:gd name="T9" fmla="*/ 0 h 131"/>
                <a:gd name="T10" fmla="*/ 0 w 131"/>
                <a:gd name="T11" fmla="*/ 144463 h 131"/>
                <a:gd name="T12" fmla="*/ 0 w 131"/>
                <a:gd name="T13" fmla="*/ 153988 h 131"/>
                <a:gd name="T14" fmla="*/ 50800 w 131"/>
                <a:gd name="T15" fmla="*/ 207963 h 131"/>
                <a:gd name="T16" fmla="*/ 58737 w 131"/>
                <a:gd name="T17" fmla="*/ 200025 h 131"/>
                <a:gd name="T18" fmla="*/ 7937 w 131"/>
                <a:gd name="T19" fmla="*/ 144463 h 131"/>
                <a:gd name="T20" fmla="*/ 7937 w 131"/>
                <a:gd name="T21" fmla="*/ 153988 h 131"/>
                <a:gd name="T22" fmla="*/ 207962 w 131"/>
                <a:gd name="T23" fmla="*/ 9525 h 131"/>
                <a:gd name="T24" fmla="*/ 200025 w 131"/>
                <a:gd name="T25" fmla="*/ 0 h 131"/>
                <a:gd name="T26" fmla="*/ 50800 w 131"/>
                <a:gd name="T27" fmla="*/ 200025 h 131"/>
                <a:gd name="T28" fmla="*/ 58737 w 131"/>
                <a:gd name="T29" fmla="*/ 200025 h 131"/>
                <a:gd name="T30" fmla="*/ 50800 w 131"/>
                <a:gd name="T31" fmla="*/ 207963 h 1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131">
                  <a:moveTo>
                    <a:pt x="32" y="131"/>
                  </a:moveTo>
                  <a:lnTo>
                    <a:pt x="37" y="131"/>
                  </a:lnTo>
                  <a:lnTo>
                    <a:pt x="131" y="6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0" y="91"/>
                  </a:lnTo>
                  <a:lnTo>
                    <a:pt x="0" y="97"/>
                  </a:lnTo>
                  <a:lnTo>
                    <a:pt x="32" y="131"/>
                  </a:lnTo>
                  <a:lnTo>
                    <a:pt x="37" y="126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131" y="6"/>
                  </a:lnTo>
                  <a:lnTo>
                    <a:pt x="126" y="0"/>
                  </a:lnTo>
                  <a:lnTo>
                    <a:pt x="32" y="126"/>
                  </a:lnTo>
                  <a:lnTo>
                    <a:pt x="37" y="126"/>
                  </a:lnTo>
                  <a:lnTo>
                    <a:pt x="32" y="1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60" name="Freeform 180"/>
            <p:cNvSpPr>
              <a:spLocks/>
            </p:cNvSpPr>
            <p:nvPr/>
          </p:nvSpPr>
          <p:spPr bwMode="auto">
            <a:xfrm>
              <a:off x="6988175" y="5410201"/>
              <a:ext cx="146050" cy="144463"/>
            </a:xfrm>
            <a:custGeom>
              <a:avLst/>
              <a:gdLst>
                <a:gd name="T0" fmla="*/ 146050 w 92"/>
                <a:gd name="T1" fmla="*/ 7938 h 91"/>
                <a:gd name="T2" fmla="*/ 146050 w 92"/>
                <a:gd name="T3" fmla="*/ 0 h 91"/>
                <a:gd name="T4" fmla="*/ 136525 w 92"/>
                <a:gd name="T5" fmla="*/ 0 h 91"/>
                <a:gd name="T6" fmla="*/ 0 w 92"/>
                <a:gd name="T7" fmla="*/ 136525 h 91"/>
                <a:gd name="T8" fmla="*/ 0 w 92"/>
                <a:gd name="T9" fmla="*/ 144463 h 91"/>
                <a:gd name="T10" fmla="*/ 9525 w 92"/>
                <a:gd name="T11" fmla="*/ 144463 h 91"/>
                <a:gd name="T12" fmla="*/ 146050 w 92"/>
                <a:gd name="T13" fmla="*/ 7938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2" h="91">
                  <a:moveTo>
                    <a:pt x="92" y="5"/>
                  </a:moveTo>
                  <a:lnTo>
                    <a:pt x="92" y="0"/>
                  </a:lnTo>
                  <a:lnTo>
                    <a:pt x="86" y="0"/>
                  </a:lnTo>
                  <a:lnTo>
                    <a:pt x="0" y="86"/>
                  </a:lnTo>
                  <a:lnTo>
                    <a:pt x="0" y="91"/>
                  </a:lnTo>
                  <a:lnTo>
                    <a:pt x="6" y="91"/>
                  </a:lnTo>
                  <a:lnTo>
                    <a:pt x="92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61" name="Freeform 181"/>
            <p:cNvSpPr>
              <a:spLocks/>
            </p:cNvSpPr>
            <p:nvPr/>
          </p:nvSpPr>
          <p:spPr bwMode="auto">
            <a:xfrm>
              <a:off x="7124701" y="5546725"/>
              <a:ext cx="9525" cy="7938"/>
            </a:xfrm>
            <a:custGeom>
              <a:avLst/>
              <a:gdLst>
                <a:gd name="T0" fmla="*/ 4763 w 6"/>
                <a:gd name="T1" fmla="*/ 0 h 5"/>
                <a:gd name="T2" fmla="*/ 0 w 6"/>
                <a:gd name="T3" fmla="*/ 0 h 5"/>
                <a:gd name="T4" fmla="*/ 0 w 6"/>
                <a:gd name="T5" fmla="*/ 7938 h 5"/>
                <a:gd name="T6" fmla="*/ 9525 w 6"/>
                <a:gd name="T7" fmla="*/ 7938 h 5"/>
                <a:gd name="T8" fmla="*/ 9525 w 6"/>
                <a:gd name="T9" fmla="*/ 0 h 5"/>
                <a:gd name="T10" fmla="*/ 4763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6" y="5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62" name="Rectangle 182"/>
            <p:cNvSpPr>
              <a:spLocks noChangeArrowheads="1"/>
            </p:cNvSpPr>
            <p:nvPr/>
          </p:nvSpPr>
          <p:spPr bwMode="auto">
            <a:xfrm>
              <a:off x="7223125" y="5422901"/>
              <a:ext cx="5023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 err="1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en-US" sz="1600" dirty="0"/>
            </a:p>
          </p:txBody>
        </p:sp>
        <p:sp>
          <p:nvSpPr>
            <p:cNvPr id="20663" name="Rectangle 183"/>
            <p:cNvSpPr>
              <a:spLocks noChangeArrowheads="1"/>
            </p:cNvSpPr>
            <p:nvPr/>
          </p:nvSpPr>
          <p:spPr bwMode="auto">
            <a:xfrm>
              <a:off x="6843714" y="5584826"/>
              <a:ext cx="570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en-US" sz="1600" dirty="0"/>
            </a:p>
          </p:txBody>
        </p:sp>
        <p:sp>
          <p:nvSpPr>
            <p:cNvPr id="20664" name="Rectangle 184"/>
            <p:cNvSpPr>
              <a:spLocks noChangeArrowheads="1"/>
            </p:cNvSpPr>
            <p:nvPr/>
          </p:nvSpPr>
          <p:spPr bwMode="auto">
            <a:xfrm>
              <a:off x="6950076" y="5656264"/>
              <a:ext cx="10182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n</a:t>
              </a:r>
              <a:endParaRPr lang="en-US" sz="1600" dirty="0"/>
            </a:p>
          </p:txBody>
        </p:sp>
        <p:sp>
          <p:nvSpPr>
            <p:cNvPr id="20666" name="Freeform 186"/>
            <p:cNvSpPr>
              <a:spLocks/>
            </p:cNvSpPr>
            <p:nvPr/>
          </p:nvSpPr>
          <p:spPr bwMode="auto">
            <a:xfrm>
              <a:off x="9674226" y="5253039"/>
              <a:ext cx="201613" cy="200025"/>
            </a:xfrm>
            <a:custGeom>
              <a:avLst/>
              <a:gdLst>
                <a:gd name="T0" fmla="*/ 55563 w 127"/>
                <a:gd name="T1" fmla="*/ 200025 h 126"/>
                <a:gd name="T2" fmla="*/ 201613 w 127"/>
                <a:gd name="T3" fmla="*/ 0 h 126"/>
                <a:gd name="T4" fmla="*/ 0 w 127"/>
                <a:gd name="T5" fmla="*/ 144463 h 126"/>
                <a:gd name="T6" fmla="*/ 55563 w 127"/>
                <a:gd name="T7" fmla="*/ 200025 h 1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7" h="126">
                  <a:moveTo>
                    <a:pt x="35" y="126"/>
                  </a:moveTo>
                  <a:lnTo>
                    <a:pt x="127" y="0"/>
                  </a:lnTo>
                  <a:lnTo>
                    <a:pt x="0" y="91"/>
                  </a:lnTo>
                  <a:lnTo>
                    <a:pt x="35" y="126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67" name="Freeform 187"/>
            <p:cNvSpPr>
              <a:spLocks/>
            </p:cNvSpPr>
            <p:nvPr/>
          </p:nvSpPr>
          <p:spPr bwMode="auto">
            <a:xfrm>
              <a:off x="9671051" y="5248276"/>
              <a:ext cx="207963" cy="207963"/>
            </a:xfrm>
            <a:custGeom>
              <a:avLst/>
              <a:gdLst>
                <a:gd name="T0" fmla="*/ 55563 w 131"/>
                <a:gd name="T1" fmla="*/ 207963 h 131"/>
                <a:gd name="T2" fmla="*/ 63500 w 131"/>
                <a:gd name="T3" fmla="*/ 207963 h 131"/>
                <a:gd name="T4" fmla="*/ 207963 w 131"/>
                <a:gd name="T5" fmla="*/ 9525 h 131"/>
                <a:gd name="T6" fmla="*/ 207963 w 131"/>
                <a:gd name="T7" fmla="*/ 0 h 131"/>
                <a:gd name="T8" fmla="*/ 200025 w 131"/>
                <a:gd name="T9" fmla="*/ 0 h 131"/>
                <a:gd name="T10" fmla="*/ 0 w 131"/>
                <a:gd name="T11" fmla="*/ 144463 h 131"/>
                <a:gd name="T12" fmla="*/ 0 w 131"/>
                <a:gd name="T13" fmla="*/ 153988 h 131"/>
                <a:gd name="T14" fmla="*/ 55563 w 131"/>
                <a:gd name="T15" fmla="*/ 207963 h 131"/>
                <a:gd name="T16" fmla="*/ 63500 w 131"/>
                <a:gd name="T17" fmla="*/ 200025 h 131"/>
                <a:gd name="T18" fmla="*/ 7938 w 131"/>
                <a:gd name="T19" fmla="*/ 144463 h 131"/>
                <a:gd name="T20" fmla="*/ 7938 w 131"/>
                <a:gd name="T21" fmla="*/ 153988 h 131"/>
                <a:gd name="T22" fmla="*/ 207963 w 131"/>
                <a:gd name="T23" fmla="*/ 9525 h 131"/>
                <a:gd name="T24" fmla="*/ 200025 w 131"/>
                <a:gd name="T25" fmla="*/ 0 h 131"/>
                <a:gd name="T26" fmla="*/ 55563 w 131"/>
                <a:gd name="T27" fmla="*/ 200025 h 131"/>
                <a:gd name="T28" fmla="*/ 63500 w 131"/>
                <a:gd name="T29" fmla="*/ 200025 h 131"/>
                <a:gd name="T30" fmla="*/ 55563 w 131"/>
                <a:gd name="T31" fmla="*/ 207963 h 1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131">
                  <a:moveTo>
                    <a:pt x="35" y="131"/>
                  </a:moveTo>
                  <a:lnTo>
                    <a:pt x="40" y="131"/>
                  </a:lnTo>
                  <a:lnTo>
                    <a:pt x="131" y="6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0" y="91"/>
                  </a:lnTo>
                  <a:lnTo>
                    <a:pt x="0" y="97"/>
                  </a:lnTo>
                  <a:lnTo>
                    <a:pt x="35" y="131"/>
                  </a:lnTo>
                  <a:lnTo>
                    <a:pt x="40" y="126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131" y="6"/>
                  </a:lnTo>
                  <a:lnTo>
                    <a:pt x="126" y="0"/>
                  </a:lnTo>
                  <a:lnTo>
                    <a:pt x="35" y="126"/>
                  </a:lnTo>
                  <a:lnTo>
                    <a:pt x="40" y="126"/>
                  </a:lnTo>
                  <a:lnTo>
                    <a:pt x="35" y="1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68" name="Freeform 188"/>
            <p:cNvSpPr>
              <a:spLocks/>
            </p:cNvSpPr>
            <p:nvPr/>
          </p:nvSpPr>
          <p:spPr bwMode="auto">
            <a:xfrm>
              <a:off x="9567863" y="5410201"/>
              <a:ext cx="146050" cy="144463"/>
            </a:xfrm>
            <a:custGeom>
              <a:avLst/>
              <a:gdLst>
                <a:gd name="T0" fmla="*/ 146050 w 92"/>
                <a:gd name="T1" fmla="*/ 7938 h 91"/>
                <a:gd name="T2" fmla="*/ 146050 w 92"/>
                <a:gd name="T3" fmla="*/ 0 h 91"/>
                <a:gd name="T4" fmla="*/ 136525 w 92"/>
                <a:gd name="T5" fmla="*/ 0 h 91"/>
                <a:gd name="T6" fmla="*/ 0 w 92"/>
                <a:gd name="T7" fmla="*/ 136525 h 91"/>
                <a:gd name="T8" fmla="*/ 0 w 92"/>
                <a:gd name="T9" fmla="*/ 144463 h 91"/>
                <a:gd name="T10" fmla="*/ 9525 w 92"/>
                <a:gd name="T11" fmla="*/ 144463 h 91"/>
                <a:gd name="T12" fmla="*/ 146050 w 92"/>
                <a:gd name="T13" fmla="*/ 7938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2" h="91">
                  <a:moveTo>
                    <a:pt x="92" y="5"/>
                  </a:moveTo>
                  <a:lnTo>
                    <a:pt x="92" y="0"/>
                  </a:lnTo>
                  <a:lnTo>
                    <a:pt x="86" y="0"/>
                  </a:lnTo>
                  <a:lnTo>
                    <a:pt x="0" y="86"/>
                  </a:lnTo>
                  <a:lnTo>
                    <a:pt x="0" y="91"/>
                  </a:lnTo>
                  <a:lnTo>
                    <a:pt x="6" y="91"/>
                  </a:lnTo>
                  <a:lnTo>
                    <a:pt x="92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69" name="Freeform 189"/>
            <p:cNvSpPr>
              <a:spLocks/>
            </p:cNvSpPr>
            <p:nvPr/>
          </p:nvSpPr>
          <p:spPr bwMode="auto">
            <a:xfrm>
              <a:off x="9704389" y="5546725"/>
              <a:ext cx="9525" cy="7938"/>
            </a:xfrm>
            <a:custGeom>
              <a:avLst/>
              <a:gdLst>
                <a:gd name="T0" fmla="*/ 4763 w 6"/>
                <a:gd name="T1" fmla="*/ 0 h 5"/>
                <a:gd name="T2" fmla="*/ 0 w 6"/>
                <a:gd name="T3" fmla="*/ 0 h 5"/>
                <a:gd name="T4" fmla="*/ 0 w 6"/>
                <a:gd name="T5" fmla="*/ 7938 h 5"/>
                <a:gd name="T6" fmla="*/ 9525 w 6"/>
                <a:gd name="T7" fmla="*/ 7938 h 5"/>
                <a:gd name="T8" fmla="*/ 9525 w 6"/>
                <a:gd name="T9" fmla="*/ 0 h 5"/>
                <a:gd name="T10" fmla="*/ 4763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6" y="5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71" name="Rectangle 191"/>
            <p:cNvSpPr>
              <a:spLocks noChangeArrowheads="1"/>
            </p:cNvSpPr>
            <p:nvPr/>
          </p:nvSpPr>
          <p:spPr bwMode="auto">
            <a:xfrm>
              <a:off x="9866313" y="5422901"/>
              <a:ext cx="23352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j=0</a:t>
              </a:r>
              <a:endParaRPr lang="en-US" sz="1600" dirty="0"/>
            </a:p>
          </p:txBody>
        </p:sp>
        <p:sp>
          <p:nvSpPr>
            <p:cNvPr id="20672" name="Rectangle 192"/>
            <p:cNvSpPr>
              <a:spLocks noChangeArrowheads="1"/>
            </p:cNvSpPr>
            <p:nvPr/>
          </p:nvSpPr>
          <p:spPr bwMode="auto">
            <a:xfrm>
              <a:off x="9363076" y="5584826"/>
              <a:ext cx="570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en-US" sz="1600" dirty="0"/>
            </a:p>
          </p:txBody>
        </p:sp>
        <p:sp>
          <p:nvSpPr>
            <p:cNvPr id="20673" name="Rectangle 193"/>
            <p:cNvSpPr>
              <a:spLocks noChangeArrowheads="1"/>
            </p:cNvSpPr>
            <p:nvPr/>
          </p:nvSpPr>
          <p:spPr bwMode="auto">
            <a:xfrm>
              <a:off x="9469438" y="5656264"/>
              <a:ext cx="29462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n+1</a:t>
              </a:r>
              <a:endParaRPr lang="en-US" sz="1600" dirty="0"/>
            </a:p>
          </p:txBody>
        </p:sp>
        <p:sp>
          <p:nvSpPr>
            <p:cNvPr id="20772" name="Rectangle 292"/>
            <p:cNvSpPr>
              <a:spLocks noChangeArrowheads="1"/>
            </p:cNvSpPr>
            <p:nvPr/>
          </p:nvSpPr>
          <p:spPr bwMode="auto">
            <a:xfrm>
              <a:off x="7455968" y="3387804"/>
              <a:ext cx="2888892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800" b="0" dirty="0">
                  <a:solidFill>
                    <a:srgbClr val="000000"/>
                  </a:solidFill>
                  <a:latin typeface="+mj-lt"/>
                </a:rPr>
                <a:t>at least (i+1) service ends</a:t>
              </a:r>
            </a:p>
            <a:p>
              <a:r>
                <a:rPr lang="en-US" sz="1800" b="0" dirty="0">
                  <a:solidFill>
                    <a:srgbClr val="000000"/>
                  </a:solidFill>
                  <a:latin typeface="+mj-lt"/>
                </a:rPr>
                <a:t>during an interarrival time</a:t>
              </a:r>
            </a:p>
            <a:p>
              <a:endParaRPr lang="en-US" sz="1800" b="0" dirty="0">
                <a:solidFill>
                  <a:srgbClr val="000000"/>
                </a:solidFill>
                <a:latin typeface="+mj-lt"/>
              </a:endParaRPr>
            </a:p>
            <a:p>
              <a:r>
                <a:rPr lang="en-US" sz="1800" b="0" dirty="0">
                  <a:solidFill>
                    <a:srgbClr val="000000"/>
                  </a:solidFill>
                  <a:latin typeface="+mj-lt"/>
                </a:rPr>
                <a:t> </a:t>
              </a:r>
            </a:p>
          </p:txBody>
        </p:sp>
        <p:sp>
          <p:nvSpPr>
            <p:cNvPr id="290" name="Freeform 172">
              <a:extLst>
                <a:ext uri="{FF2B5EF4-FFF2-40B4-BE49-F238E27FC236}">
                  <a16:creationId xmlns:a16="http://schemas.microsoft.com/office/drawing/2014/main" id="{734DBE00-52E1-4C81-9A7F-A6590BC4D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301" y="3990976"/>
              <a:ext cx="3082925" cy="1254125"/>
            </a:xfrm>
            <a:custGeom>
              <a:avLst/>
              <a:gdLst>
                <a:gd name="T0" fmla="*/ 3082925 w 1942"/>
                <a:gd name="T1" fmla="*/ 1003300 h 790"/>
                <a:gd name="T2" fmla="*/ 2767013 w 1942"/>
                <a:gd name="T3" fmla="*/ 1003300 h 790"/>
                <a:gd name="T4" fmla="*/ 2767013 w 1942"/>
                <a:gd name="T5" fmla="*/ 1254125 h 790"/>
                <a:gd name="T6" fmla="*/ 2012950 w 1942"/>
                <a:gd name="T7" fmla="*/ 1254125 h 790"/>
                <a:gd name="T8" fmla="*/ 2012950 w 1942"/>
                <a:gd name="T9" fmla="*/ 1003300 h 790"/>
                <a:gd name="T10" fmla="*/ 1633538 w 1942"/>
                <a:gd name="T11" fmla="*/ 1003300 h 790"/>
                <a:gd name="T12" fmla="*/ 1633538 w 1942"/>
                <a:gd name="T13" fmla="*/ 752475 h 790"/>
                <a:gd name="T14" fmla="*/ 1509713 w 1942"/>
                <a:gd name="T15" fmla="*/ 752475 h 790"/>
                <a:gd name="T16" fmla="*/ 1509713 w 1942"/>
                <a:gd name="T17" fmla="*/ 501650 h 790"/>
                <a:gd name="T18" fmla="*/ 814388 w 1942"/>
                <a:gd name="T19" fmla="*/ 501650 h 790"/>
                <a:gd name="T20" fmla="*/ 814388 w 1942"/>
                <a:gd name="T21" fmla="*/ 250825 h 790"/>
                <a:gd name="T22" fmla="*/ 563563 w 1942"/>
                <a:gd name="T23" fmla="*/ 250825 h 790"/>
                <a:gd name="T24" fmla="*/ 563563 w 1942"/>
                <a:gd name="T25" fmla="*/ 0 h 790"/>
                <a:gd name="T26" fmla="*/ 187325 w 1942"/>
                <a:gd name="T27" fmla="*/ 0 h 790"/>
                <a:gd name="T28" fmla="*/ 187325 w 1942"/>
                <a:gd name="T29" fmla="*/ 250825 h 790"/>
                <a:gd name="T30" fmla="*/ 0 w 1942"/>
                <a:gd name="T31" fmla="*/ 250825 h 790"/>
                <a:gd name="T32" fmla="*/ 0 w 1942"/>
                <a:gd name="T33" fmla="*/ 1254125 h 790"/>
                <a:gd name="T34" fmla="*/ 123825 w 1942"/>
                <a:gd name="T35" fmla="*/ 1254125 h 790"/>
                <a:gd name="T36" fmla="*/ 3082925 w 1942"/>
                <a:gd name="T37" fmla="*/ 1254125 h 790"/>
                <a:gd name="T38" fmla="*/ 3082925 w 1942"/>
                <a:gd name="T39" fmla="*/ 1003300 h 7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942" h="790">
                  <a:moveTo>
                    <a:pt x="1942" y="632"/>
                  </a:moveTo>
                  <a:lnTo>
                    <a:pt x="1743" y="632"/>
                  </a:lnTo>
                  <a:lnTo>
                    <a:pt x="1743" y="790"/>
                  </a:lnTo>
                  <a:lnTo>
                    <a:pt x="1268" y="790"/>
                  </a:lnTo>
                  <a:lnTo>
                    <a:pt x="1268" y="632"/>
                  </a:lnTo>
                  <a:lnTo>
                    <a:pt x="1029" y="632"/>
                  </a:lnTo>
                  <a:lnTo>
                    <a:pt x="1029" y="474"/>
                  </a:lnTo>
                  <a:lnTo>
                    <a:pt x="951" y="474"/>
                  </a:lnTo>
                  <a:lnTo>
                    <a:pt x="951" y="316"/>
                  </a:lnTo>
                  <a:lnTo>
                    <a:pt x="513" y="316"/>
                  </a:lnTo>
                  <a:lnTo>
                    <a:pt x="513" y="158"/>
                  </a:lnTo>
                  <a:lnTo>
                    <a:pt x="355" y="158"/>
                  </a:lnTo>
                  <a:lnTo>
                    <a:pt x="355" y="0"/>
                  </a:lnTo>
                  <a:lnTo>
                    <a:pt x="118" y="0"/>
                  </a:lnTo>
                  <a:lnTo>
                    <a:pt x="118" y="158"/>
                  </a:lnTo>
                  <a:lnTo>
                    <a:pt x="0" y="158"/>
                  </a:lnTo>
                  <a:lnTo>
                    <a:pt x="0" y="790"/>
                  </a:lnTo>
                  <a:lnTo>
                    <a:pt x="78" y="790"/>
                  </a:lnTo>
                  <a:lnTo>
                    <a:pt x="1942" y="790"/>
                  </a:lnTo>
                  <a:lnTo>
                    <a:pt x="1942" y="632"/>
                  </a:lnTo>
                  <a:close/>
                </a:path>
              </a:pathLst>
            </a:custGeom>
            <a:solidFill>
              <a:srgbClr val="E6E6E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1" name="Oval 66">
              <a:extLst>
                <a:ext uri="{FF2B5EF4-FFF2-40B4-BE49-F238E27FC236}">
                  <a16:creationId xmlns:a16="http://schemas.microsoft.com/office/drawing/2014/main" id="{D8B309D8-C038-4F80-92FC-CD7E75DAA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067" y="5196100"/>
              <a:ext cx="98425" cy="9842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292" name="Gerader Verbinder 291">
              <a:extLst>
                <a:ext uri="{FF2B5EF4-FFF2-40B4-BE49-F238E27FC236}">
                  <a16:creationId xmlns:a16="http://schemas.microsoft.com/office/drawing/2014/main" id="{40A10F04-8833-4AB7-926E-5E67FA4370EF}"/>
                </a:ext>
              </a:extLst>
            </p:cNvPr>
            <p:cNvCxnSpPr/>
            <p:nvPr/>
          </p:nvCxnSpPr>
          <p:spPr bwMode="auto">
            <a:xfrm flipH="1">
              <a:off x="7295607" y="3286916"/>
              <a:ext cx="6350" cy="19288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93" name="Gerader Verbinder 292">
              <a:extLst>
                <a:ext uri="{FF2B5EF4-FFF2-40B4-BE49-F238E27FC236}">
                  <a16:creationId xmlns:a16="http://schemas.microsoft.com/office/drawing/2014/main" id="{59F1F35D-D543-4D0C-AAC2-F888CE5CEE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874404" y="3365498"/>
              <a:ext cx="4771" cy="19288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94" name="Oval 66">
              <a:extLst>
                <a:ext uri="{FF2B5EF4-FFF2-40B4-BE49-F238E27FC236}">
                  <a16:creationId xmlns:a16="http://schemas.microsoft.com/office/drawing/2014/main" id="{20F0C9B4-CA5A-4D80-A52A-2CE4E08F4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9800" y="5203902"/>
              <a:ext cx="98425" cy="9842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6FF9EAE-CA07-4712-9E52-C8AD79659A39}"/>
              </a:ext>
            </a:extLst>
          </p:cNvPr>
          <p:cNvGrpSpPr/>
          <p:nvPr/>
        </p:nvGrpSpPr>
        <p:grpSpPr>
          <a:xfrm>
            <a:off x="723600" y="1920875"/>
            <a:ext cx="5220000" cy="4094163"/>
            <a:chOff x="990600" y="1920875"/>
            <a:chExt cx="4148137" cy="4094163"/>
          </a:xfrm>
        </p:grpSpPr>
        <p:sp>
          <p:nvSpPr>
            <p:cNvPr id="20483" name="Rectangle 3"/>
            <p:cNvSpPr>
              <a:spLocks noChangeArrowheads="1"/>
            </p:cNvSpPr>
            <p:nvPr/>
          </p:nvSpPr>
          <p:spPr bwMode="auto">
            <a:xfrm>
              <a:off x="990600" y="2001838"/>
              <a:ext cx="4148137" cy="4013200"/>
            </a:xfrm>
            <a:prstGeom prst="rect">
              <a:avLst/>
            </a:prstGeom>
            <a:solidFill>
              <a:srgbClr val="F8F8F8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522" name="Text Box 42"/>
            <p:cNvSpPr txBox="1">
              <a:spLocks noChangeArrowheads="1"/>
            </p:cNvSpPr>
            <p:nvPr/>
          </p:nvSpPr>
          <p:spPr bwMode="auto">
            <a:xfrm>
              <a:off x="2006599" y="2000251"/>
              <a:ext cx="781050" cy="39687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>
              <a:spAutoFit/>
            </a:bodyPr>
            <a:lstStyle/>
            <a:p>
              <a:r>
                <a:rPr lang="en-US" sz="2000" b="0" u="sng" dirty="0">
                  <a:latin typeface="Book Antiqua" pitchFamily="18" charset="0"/>
                </a:rPr>
                <a:t>j </a:t>
              </a:r>
              <a:r>
                <a:rPr lang="en-US" sz="2000" b="0" u="sng" dirty="0">
                  <a:latin typeface="Book Antiqua" pitchFamily="18" charset="0"/>
                  <a:sym typeface="Symbol" pitchFamily="18" charset="2"/>
                </a:rPr>
                <a:t></a:t>
              </a:r>
              <a:r>
                <a:rPr lang="en-US" sz="2000" b="0" u="sng" dirty="0">
                  <a:latin typeface="Book Antiqua" pitchFamily="18" charset="0"/>
                </a:rPr>
                <a:t> 0:</a:t>
              </a:r>
              <a:endParaRPr lang="en-US" sz="2000" dirty="0">
                <a:latin typeface="Book Antiqua" pitchFamily="18" charset="0"/>
              </a:endParaRPr>
            </a:p>
          </p:txBody>
        </p:sp>
        <p:sp>
          <p:nvSpPr>
            <p:cNvPr id="20525" name="Text Box 45"/>
            <p:cNvSpPr txBox="1">
              <a:spLocks noChangeArrowheads="1"/>
            </p:cNvSpPr>
            <p:nvPr/>
          </p:nvSpPr>
          <p:spPr bwMode="auto">
            <a:xfrm>
              <a:off x="1049336" y="1920875"/>
              <a:ext cx="1168400" cy="473591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med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40000"/>
                </a:lnSpc>
                <a:spcBef>
                  <a:spcPct val="50000"/>
                </a:spcBef>
                <a:buFont typeface="MT Extra" pitchFamily="18" charset="2"/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Case 1:</a:t>
              </a:r>
              <a:r>
                <a:rPr lang="en-US" sz="2000" b="0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</a:t>
              </a:r>
            </a:p>
          </p:txBody>
        </p:sp>
        <p:graphicFrame>
          <p:nvGraphicFramePr>
            <p:cNvPr id="20528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6045777"/>
                </p:ext>
              </p:extLst>
            </p:nvPr>
          </p:nvGraphicFramePr>
          <p:xfrm>
            <a:off x="1978614" y="2414588"/>
            <a:ext cx="2741296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" name="Equation" r:id="rId9" imgW="1828800" imgH="444240" progId="Equation.DSMT4">
                    <p:embed/>
                  </p:oleObj>
                </mc:Choice>
                <mc:Fallback>
                  <p:oleObj name="Equation" r:id="rId9" imgW="1828800" imgH="444240" progId="Equation.DSMT4">
                    <p:embed/>
                    <p:pic>
                      <p:nvPicPr>
                        <p:cNvPr id="20528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8614" y="2414588"/>
                          <a:ext cx="2741296" cy="66675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30" name="AutoShape 50"/>
            <p:cNvSpPr>
              <a:spLocks noChangeAspect="1" noChangeArrowheads="1" noTextEdit="1"/>
            </p:cNvSpPr>
            <p:nvPr/>
          </p:nvSpPr>
          <p:spPr bwMode="auto">
            <a:xfrm>
              <a:off x="1479549" y="3065463"/>
              <a:ext cx="3370262" cy="283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532" name="Freeform 52"/>
            <p:cNvSpPr>
              <a:spLocks/>
            </p:cNvSpPr>
            <p:nvPr/>
          </p:nvSpPr>
          <p:spPr bwMode="auto">
            <a:xfrm>
              <a:off x="1925637" y="3963988"/>
              <a:ext cx="2911475" cy="1268412"/>
            </a:xfrm>
            <a:custGeom>
              <a:avLst/>
              <a:gdLst>
                <a:gd name="T0" fmla="*/ 0 w 1834"/>
                <a:gd name="T1" fmla="*/ 252412 h 799"/>
                <a:gd name="T2" fmla="*/ 0 w 1834"/>
                <a:gd name="T3" fmla="*/ 0 h 799"/>
                <a:gd name="T4" fmla="*/ 506413 w 1834"/>
                <a:gd name="T5" fmla="*/ 0 h 799"/>
                <a:gd name="T6" fmla="*/ 506413 w 1834"/>
                <a:gd name="T7" fmla="*/ 252412 h 799"/>
                <a:gd name="T8" fmla="*/ 823913 w 1834"/>
                <a:gd name="T9" fmla="*/ 252412 h 799"/>
                <a:gd name="T10" fmla="*/ 823913 w 1834"/>
                <a:gd name="T11" fmla="*/ 506412 h 799"/>
                <a:gd name="T12" fmla="*/ 1517650 w 1834"/>
                <a:gd name="T13" fmla="*/ 506412 h 799"/>
                <a:gd name="T14" fmla="*/ 1517650 w 1834"/>
                <a:gd name="T15" fmla="*/ 762000 h 799"/>
                <a:gd name="T16" fmla="*/ 1770063 w 1834"/>
                <a:gd name="T17" fmla="*/ 762000 h 799"/>
                <a:gd name="T18" fmla="*/ 1770063 w 1834"/>
                <a:gd name="T19" fmla="*/ 1014412 h 799"/>
                <a:gd name="T20" fmla="*/ 2593975 w 1834"/>
                <a:gd name="T21" fmla="*/ 1014412 h 799"/>
                <a:gd name="T22" fmla="*/ 2593975 w 1834"/>
                <a:gd name="T23" fmla="*/ 762000 h 799"/>
                <a:gd name="T24" fmla="*/ 2911475 w 1834"/>
                <a:gd name="T25" fmla="*/ 762000 h 799"/>
                <a:gd name="T26" fmla="*/ 2911475 w 1834"/>
                <a:gd name="T27" fmla="*/ 1268412 h 799"/>
                <a:gd name="T28" fmla="*/ 0 w 1834"/>
                <a:gd name="T29" fmla="*/ 1268412 h 799"/>
                <a:gd name="T30" fmla="*/ 0 w 1834"/>
                <a:gd name="T31" fmla="*/ 252412 h 79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34" h="799">
                  <a:moveTo>
                    <a:pt x="0" y="159"/>
                  </a:moveTo>
                  <a:lnTo>
                    <a:pt x="0" y="0"/>
                  </a:lnTo>
                  <a:lnTo>
                    <a:pt x="319" y="0"/>
                  </a:lnTo>
                  <a:lnTo>
                    <a:pt x="319" y="159"/>
                  </a:lnTo>
                  <a:lnTo>
                    <a:pt x="519" y="159"/>
                  </a:lnTo>
                  <a:lnTo>
                    <a:pt x="519" y="319"/>
                  </a:lnTo>
                  <a:lnTo>
                    <a:pt x="956" y="319"/>
                  </a:lnTo>
                  <a:lnTo>
                    <a:pt x="956" y="480"/>
                  </a:lnTo>
                  <a:lnTo>
                    <a:pt x="1115" y="480"/>
                  </a:lnTo>
                  <a:lnTo>
                    <a:pt x="1115" y="639"/>
                  </a:lnTo>
                  <a:lnTo>
                    <a:pt x="1634" y="639"/>
                  </a:lnTo>
                  <a:lnTo>
                    <a:pt x="1634" y="480"/>
                  </a:lnTo>
                  <a:lnTo>
                    <a:pt x="1834" y="480"/>
                  </a:lnTo>
                  <a:lnTo>
                    <a:pt x="1834" y="799"/>
                  </a:lnTo>
                  <a:lnTo>
                    <a:pt x="0" y="799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35" name="Rectangle 55"/>
            <p:cNvSpPr>
              <a:spLocks noChangeArrowheads="1"/>
            </p:cNvSpPr>
            <p:nvPr/>
          </p:nvSpPr>
          <p:spPr bwMode="auto">
            <a:xfrm>
              <a:off x="2178050" y="3332202"/>
              <a:ext cx="212064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00" b="0" dirty="0">
                  <a:solidFill>
                    <a:srgbClr val="000000"/>
                  </a:solidFill>
                  <a:latin typeface="+mj-lt"/>
                </a:rPr>
                <a:t>(i+1-j) service ends during</a:t>
              </a:r>
              <a:br>
                <a:rPr lang="en-US" sz="1800" b="0" dirty="0">
                  <a:solidFill>
                    <a:srgbClr val="000000"/>
                  </a:solidFill>
                  <a:latin typeface="+mj-lt"/>
                </a:rPr>
              </a:br>
              <a:r>
                <a:rPr lang="en-US" sz="1800" b="0" dirty="0">
                  <a:solidFill>
                    <a:srgbClr val="000000"/>
                  </a:solidFill>
                  <a:latin typeface="+mj-lt"/>
                </a:rPr>
                <a:t>an interarrival time</a:t>
              </a:r>
              <a:endParaRPr lang="en-US" sz="1800" b="0" dirty="0">
                <a:latin typeface="+mj-lt"/>
              </a:endParaRPr>
            </a:p>
          </p:txBody>
        </p:sp>
        <p:sp>
          <p:nvSpPr>
            <p:cNvPr id="20538" name="Line 58"/>
            <p:cNvSpPr>
              <a:spLocks noChangeShapeType="1"/>
            </p:cNvSpPr>
            <p:nvPr/>
          </p:nvSpPr>
          <p:spPr bwMode="auto">
            <a:xfrm>
              <a:off x="1736725" y="5232400"/>
              <a:ext cx="31003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39" name="Freeform 59"/>
            <p:cNvSpPr>
              <a:spLocks/>
            </p:cNvSpPr>
            <p:nvPr/>
          </p:nvSpPr>
          <p:spPr bwMode="auto">
            <a:xfrm>
              <a:off x="1731962" y="5235576"/>
              <a:ext cx="201613" cy="201613"/>
            </a:xfrm>
            <a:custGeom>
              <a:avLst/>
              <a:gdLst>
                <a:gd name="T0" fmla="*/ 52388 w 127"/>
                <a:gd name="T1" fmla="*/ 201613 h 127"/>
                <a:gd name="T2" fmla="*/ 201613 w 127"/>
                <a:gd name="T3" fmla="*/ 0 h 127"/>
                <a:gd name="T4" fmla="*/ 0 w 127"/>
                <a:gd name="T5" fmla="*/ 150813 h 127"/>
                <a:gd name="T6" fmla="*/ 52388 w 127"/>
                <a:gd name="T7" fmla="*/ 201613 h 1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7" h="127">
                  <a:moveTo>
                    <a:pt x="33" y="127"/>
                  </a:moveTo>
                  <a:lnTo>
                    <a:pt x="127" y="0"/>
                  </a:lnTo>
                  <a:lnTo>
                    <a:pt x="0" y="95"/>
                  </a:lnTo>
                  <a:lnTo>
                    <a:pt x="33" y="127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40" name="Freeform 60"/>
            <p:cNvSpPr>
              <a:spLocks/>
            </p:cNvSpPr>
            <p:nvPr/>
          </p:nvSpPr>
          <p:spPr bwMode="auto">
            <a:xfrm>
              <a:off x="1728786" y="5232400"/>
              <a:ext cx="209550" cy="209550"/>
            </a:xfrm>
            <a:custGeom>
              <a:avLst/>
              <a:gdLst>
                <a:gd name="T0" fmla="*/ 50800 w 132"/>
                <a:gd name="T1" fmla="*/ 209550 h 132"/>
                <a:gd name="T2" fmla="*/ 58738 w 132"/>
                <a:gd name="T3" fmla="*/ 209550 h 132"/>
                <a:gd name="T4" fmla="*/ 209550 w 132"/>
                <a:gd name="T5" fmla="*/ 7938 h 132"/>
                <a:gd name="T6" fmla="*/ 209550 w 132"/>
                <a:gd name="T7" fmla="*/ 0 h 132"/>
                <a:gd name="T8" fmla="*/ 201613 w 132"/>
                <a:gd name="T9" fmla="*/ 0 h 132"/>
                <a:gd name="T10" fmla="*/ 0 w 132"/>
                <a:gd name="T11" fmla="*/ 149225 h 132"/>
                <a:gd name="T12" fmla="*/ 0 w 132"/>
                <a:gd name="T13" fmla="*/ 157163 h 132"/>
                <a:gd name="T14" fmla="*/ 50800 w 132"/>
                <a:gd name="T15" fmla="*/ 209550 h 132"/>
                <a:gd name="T16" fmla="*/ 58738 w 132"/>
                <a:gd name="T17" fmla="*/ 200025 h 132"/>
                <a:gd name="T18" fmla="*/ 7938 w 132"/>
                <a:gd name="T19" fmla="*/ 149225 h 132"/>
                <a:gd name="T20" fmla="*/ 7938 w 132"/>
                <a:gd name="T21" fmla="*/ 157163 h 132"/>
                <a:gd name="T22" fmla="*/ 209550 w 132"/>
                <a:gd name="T23" fmla="*/ 7938 h 132"/>
                <a:gd name="T24" fmla="*/ 201613 w 132"/>
                <a:gd name="T25" fmla="*/ 0 h 132"/>
                <a:gd name="T26" fmla="*/ 50800 w 132"/>
                <a:gd name="T27" fmla="*/ 200025 h 132"/>
                <a:gd name="T28" fmla="*/ 58738 w 132"/>
                <a:gd name="T29" fmla="*/ 200025 h 132"/>
                <a:gd name="T30" fmla="*/ 50800 w 132"/>
                <a:gd name="T31" fmla="*/ 209550 h 1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2" h="132">
                  <a:moveTo>
                    <a:pt x="32" y="132"/>
                  </a:moveTo>
                  <a:lnTo>
                    <a:pt x="37" y="132"/>
                  </a:lnTo>
                  <a:lnTo>
                    <a:pt x="132" y="5"/>
                  </a:lnTo>
                  <a:lnTo>
                    <a:pt x="132" y="0"/>
                  </a:lnTo>
                  <a:lnTo>
                    <a:pt x="127" y="0"/>
                  </a:lnTo>
                  <a:lnTo>
                    <a:pt x="0" y="94"/>
                  </a:lnTo>
                  <a:lnTo>
                    <a:pt x="0" y="99"/>
                  </a:lnTo>
                  <a:lnTo>
                    <a:pt x="32" y="132"/>
                  </a:lnTo>
                  <a:lnTo>
                    <a:pt x="37" y="126"/>
                  </a:lnTo>
                  <a:lnTo>
                    <a:pt x="5" y="94"/>
                  </a:lnTo>
                  <a:lnTo>
                    <a:pt x="5" y="99"/>
                  </a:lnTo>
                  <a:lnTo>
                    <a:pt x="132" y="5"/>
                  </a:lnTo>
                  <a:lnTo>
                    <a:pt x="127" y="0"/>
                  </a:lnTo>
                  <a:lnTo>
                    <a:pt x="32" y="126"/>
                  </a:lnTo>
                  <a:lnTo>
                    <a:pt x="37" y="126"/>
                  </a:lnTo>
                  <a:lnTo>
                    <a:pt x="32" y="1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41" name="Freeform 61"/>
            <p:cNvSpPr>
              <a:spLocks/>
            </p:cNvSpPr>
            <p:nvPr/>
          </p:nvSpPr>
          <p:spPr bwMode="auto">
            <a:xfrm>
              <a:off x="1625599" y="5399088"/>
              <a:ext cx="146050" cy="144462"/>
            </a:xfrm>
            <a:custGeom>
              <a:avLst/>
              <a:gdLst>
                <a:gd name="T0" fmla="*/ 146050 w 92"/>
                <a:gd name="T1" fmla="*/ 7937 h 91"/>
                <a:gd name="T2" fmla="*/ 146050 w 92"/>
                <a:gd name="T3" fmla="*/ 0 h 91"/>
                <a:gd name="T4" fmla="*/ 136525 w 92"/>
                <a:gd name="T5" fmla="*/ 0 h 91"/>
                <a:gd name="T6" fmla="*/ 0 w 92"/>
                <a:gd name="T7" fmla="*/ 136525 h 91"/>
                <a:gd name="T8" fmla="*/ 0 w 92"/>
                <a:gd name="T9" fmla="*/ 144462 h 91"/>
                <a:gd name="T10" fmla="*/ 7938 w 92"/>
                <a:gd name="T11" fmla="*/ 144462 h 91"/>
                <a:gd name="T12" fmla="*/ 146050 w 92"/>
                <a:gd name="T13" fmla="*/ 793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2" h="91">
                  <a:moveTo>
                    <a:pt x="92" y="5"/>
                  </a:moveTo>
                  <a:lnTo>
                    <a:pt x="92" y="0"/>
                  </a:lnTo>
                  <a:lnTo>
                    <a:pt x="86" y="0"/>
                  </a:lnTo>
                  <a:lnTo>
                    <a:pt x="0" y="86"/>
                  </a:lnTo>
                  <a:lnTo>
                    <a:pt x="0" y="91"/>
                  </a:lnTo>
                  <a:lnTo>
                    <a:pt x="5" y="91"/>
                  </a:lnTo>
                  <a:lnTo>
                    <a:pt x="92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42" name="Freeform 62"/>
            <p:cNvSpPr>
              <a:spLocks/>
            </p:cNvSpPr>
            <p:nvPr/>
          </p:nvSpPr>
          <p:spPr bwMode="auto">
            <a:xfrm>
              <a:off x="1762125" y="5535614"/>
              <a:ext cx="9525" cy="7937"/>
            </a:xfrm>
            <a:custGeom>
              <a:avLst/>
              <a:gdLst>
                <a:gd name="T0" fmla="*/ 4763 w 6"/>
                <a:gd name="T1" fmla="*/ 0 h 5"/>
                <a:gd name="T2" fmla="*/ 0 w 6"/>
                <a:gd name="T3" fmla="*/ 0 h 5"/>
                <a:gd name="T4" fmla="*/ 0 w 6"/>
                <a:gd name="T5" fmla="*/ 7937 h 5"/>
                <a:gd name="T6" fmla="*/ 9525 w 6"/>
                <a:gd name="T7" fmla="*/ 7937 h 5"/>
                <a:gd name="T8" fmla="*/ 9525 w 6"/>
                <a:gd name="T9" fmla="*/ 0 h 5"/>
                <a:gd name="T10" fmla="*/ 4763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6" y="5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43" name="Rectangle 63"/>
            <p:cNvSpPr>
              <a:spLocks noChangeArrowheads="1"/>
            </p:cNvSpPr>
            <p:nvPr/>
          </p:nvSpPr>
          <p:spPr bwMode="auto">
            <a:xfrm>
              <a:off x="1860549" y="5411789"/>
              <a:ext cx="4713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 err="1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en-US" sz="1600" dirty="0"/>
            </a:p>
          </p:txBody>
        </p:sp>
        <p:sp>
          <p:nvSpPr>
            <p:cNvPr id="20544" name="Rectangle 64"/>
            <p:cNvSpPr>
              <a:spLocks noChangeArrowheads="1"/>
            </p:cNvSpPr>
            <p:nvPr/>
          </p:nvSpPr>
          <p:spPr bwMode="auto">
            <a:xfrm>
              <a:off x="1479550" y="5573714"/>
              <a:ext cx="5350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en-US" sz="1600" dirty="0"/>
            </a:p>
          </p:txBody>
        </p:sp>
        <p:sp>
          <p:nvSpPr>
            <p:cNvPr id="20545" name="Rectangle 65"/>
            <p:cNvSpPr>
              <a:spLocks noChangeArrowheads="1"/>
            </p:cNvSpPr>
            <p:nvPr/>
          </p:nvSpPr>
          <p:spPr bwMode="auto">
            <a:xfrm>
              <a:off x="1587499" y="5646739"/>
              <a:ext cx="9553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n</a:t>
              </a:r>
              <a:endParaRPr lang="en-US" sz="1600" dirty="0"/>
            </a:p>
          </p:txBody>
        </p:sp>
        <p:sp>
          <p:nvSpPr>
            <p:cNvPr id="20546" name="Oval 66"/>
            <p:cNvSpPr>
              <a:spLocks noChangeArrowheads="1"/>
            </p:cNvSpPr>
            <p:nvPr/>
          </p:nvSpPr>
          <p:spPr bwMode="auto">
            <a:xfrm>
              <a:off x="1878012" y="5176839"/>
              <a:ext cx="98425" cy="9842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47" name="Freeform 67"/>
            <p:cNvSpPr>
              <a:spLocks/>
            </p:cNvSpPr>
            <p:nvPr/>
          </p:nvSpPr>
          <p:spPr bwMode="auto">
            <a:xfrm>
              <a:off x="4325937" y="5235576"/>
              <a:ext cx="201613" cy="201613"/>
            </a:xfrm>
            <a:custGeom>
              <a:avLst/>
              <a:gdLst>
                <a:gd name="T0" fmla="*/ 57150 w 127"/>
                <a:gd name="T1" fmla="*/ 201613 h 127"/>
                <a:gd name="T2" fmla="*/ 201613 w 127"/>
                <a:gd name="T3" fmla="*/ 0 h 127"/>
                <a:gd name="T4" fmla="*/ 0 w 127"/>
                <a:gd name="T5" fmla="*/ 150813 h 127"/>
                <a:gd name="T6" fmla="*/ 57150 w 127"/>
                <a:gd name="T7" fmla="*/ 201613 h 1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7" h="127">
                  <a:moveTo>
                    <a:pt x="36" y="127"/>
                  </a:moveTo>
                  <a:lnTo>
                    <a:pt x="127" y="0"/>
                  </a:lnTo>
                  <a:lnTo>
                    <a:pt x="0" y="95"/>
                  </a:lnTo>
                  <a:lnTo>
                    <a:pt x="36" y="127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48" name="Freeform 68"/>
            <p:cNvSpPr>
              <a:spLocks/>
            </p:cNvSpPr>
            <p:nvPr/>
          </p:nvSpPr>
          <p:spPr bwMode="auto">
            <a:xfrm>
              <a:off x="4322761" y="5232400"/>
              <a:ext cx="209550" cy="209550"/>
            </a:xfrm>
            <a:custGeom>
              <a:avLst/>
              <a:gdLst>
                <a:gd name="T0" fmla="*/ 55563 w 132"/>
                <a:gd name="T1" fmla="*/ 209550 h 132"/>
                <a:gd name="T2" fmla="*/ 63500 w 132"/>
                <a:gd name="T3" fmla="*/ 209550 h 132"/>
                <a:gd name="T4" fmla="*/ 209550 w 132"/>
                <a:gd name="T5" fmla="*/ 7938 h 132"/>
                <a:gd name="T6" fmla="*/ 209550 w 132"/>
                <a:gd name="T7" fmla="*/ 0 h 132"/>
                <a:gd name="T8" fmla="*/ 201613 w 132"/>
                <a:gd name="T9" fmla="*/ 0 h 132"/>
                <a:gd name="T10" fmla="*/ 0 w 132"/>
                <a:gd name="T11" fmla="*/ 149225 h 132"/>
                <a:gd name="T12" fmla="*/ 0 w 132"/>
                <a:gd name="T13" fmla="*/ 157163 h 132"/>
                <a:gd name="T14" fmla="*/ 55563 w 132"/>
                <a:gd name="T15" fmla="*/ 209550 h 132"/>
                <a:gd name="T16" fmla="*/ 63500 w 132"/>
                <a:gd name="T17" fmla="*/ 200025 h 132"/>
                <a:gd name="T18" fmla="*/ 7938 w 132"/>
                <a:gd name="T19" fmla="*/ 149225 h 132"/>
                <a:gd name="T20" fmla="*/ 7938 w 132"/>
                <a:gd name="T21" fmla="*/ 157163 h 132"/>
                <a:gd name="T22" fmla="*/ 209550 w 132"/>
                <a:gd name="T23" fmla="*/ 7938 h 132"/>
                <a:gd name="T24" fmla="*/ 201613 w 132"/>
                <a:gd name="T25" fmla="*/ 0 h 132"/>
                <a:gd name="T26" fmla="*/ 55563 w 132"/>
                <a:gd name="T27" fmla="*/ 200025 h 132"/>
                <a:gd name="T28" fmla="*/ 63500 w 132"/>
                <a:gd name="T29" fmla="*/ 200025 h 132"/>
                <a:gd name="T30" fmla="*/ 55563 w 132"/>
                <a:gd name="T31" fmla="*/ 209550 h 1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2" h="132">
                  <a:moveTo>
                    <a:pt x="35" y="132"/>
                  </a:moveTo>
                  <a:lnTo>
                    <a:pt x="40" y="132"/>
                  </a:lnTo>
                  <a:lnTo>
                    <a:pt x="132" y="5"/>
                  </a:lnTo>
                  <a:lnTo>
                    <a:pt x="132" y="0"/>
                  </a:lnTo>
                  <a:lnTo>
                    <a:pt x="127" y="0"/>
                  </a:lnTo>
                  <a:lnTo>
                    <a:pt x="0" y="94"/>
                  </a:lnTo>
                  <a:lnTo>
                    <a:pt x="0" y="99"/>
                  </a:lnTo>
                  <a:lnTo>
                    <a:pt x="35" y="132"/>
                  </a:lnTo>
                  <a:lnTo>
                    <a:pt x="40" y="126"/>
                  </a:lnTo>
                  <a:lnTo>
                    <a:pt x="5" y="94"/>
                  </a:lnTo>
                  <a:lnTo>
                    <a:pt x="5" y="99"/>
                  </a:lnTo>
                  <a:lnTo>
                    <a:pt x="132" y="5"/>
                  </a:lnTo>
                  <a:lnTo>
                    <a:pt x="127" y="0"/>
                  </a:lnTo>
                  <a:lnTo>
                    <a:pt x="35" y="126"/>
                  </a:lnTo>
                  <a:lnTo>
                    <a:pt x="40" y="126"/>
                  </a:lnTo>
                  <a:lnTo>
                    <a:pt x="35" y="1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49" name="Freeform 69"/>
            <p:cNvSpPr>
              <a:spLocks/>
            </p:cNvSpPr>
            <p:nvPr/>
          </p:nvSpPr>
          <p:spPr bwMode="auto">
            <a:xfrm>
              <a:off x="4219574" y="5399088"/>
              <a:ext cx="146050" cy="144462"/>
            </a:xfrm>
            <a:custGeom>
              <a:avLst/>
              <a:gdLst>
                <a:gd name="T0" fmla="*/ 146050 w 92"/>
                <a:gd name="T1" fmla="*/ 7937 h 91"/>
                <a:gd name="T2" fmla="*/ 146050 w 92"/>
                <a:gd name="T3" fmla="*/ 0 h 91"/>
                <a:gd name="T4" fmla="*/ 136525 w 92"/>
                <a:gd name="T5" fmla="*/ 0 h 91"/>
                <a:gd name="T6" fmla="*/ 0 w 92"/>
                <a:gd name="T7" fmla="*/ 136525 h 91"/>
                <a:gd name="T8" fmla="*/ 0 w 92"/>
                <a:gd name="T9" fmla="*/ 144462 h 91"/>
                <a:gd name="T10" fmla="*/ 7938 w 92"/>
                <a:gd name="T11" fmla="*/ 144462 h 91"/>
                <a:gd name="T12" fmla="*/ 146050 w 92"/>
                <a:gd name="T13" fmla="*/ 793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2" h="91">
                  <a:moveTo>
                    <a:pt x="92" y="5"/>
                  </a:moveTo>
                  <a:lnTo>
                    <a:pt x="92" y="0"/>
                  </a:lnTo>
                  <a:lnTo>
                    <a:pt x="86" y="0"/>
                  </a:lnTo>
                  <a:lnTo>
                    <a:pt x="0" y="86"/>
                  </a:lnTo>
                  <a:lnTo>
                    <a:pt x="0" y="91"/>
                  </a:lnTo>
                  <a:lnTo>
                    <a:pt x="5" y="91"/>
                  </a:lnTo>
                  <a:lnTo>
                    <a:pt x="92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50" name="Freeform 70"/>
            <p:cNvSpPr>
              <a:spLocks/>
            </p:cNvSpPr>
            <p:nvPr/>
          </p:nvSpPr>
          <p:spPr bwMode="auto">
            <a:xfrm>
              <a:off x="4356100" y="5535614"/>
              <a:ext cx="9525" cy="7937"/>
            </a:xfrm>
            <a:custGeom>
              <a:avLst/>
              <a:gdLst>
                <a:gd name="T0" fmla="*/ 4763 w 6"/>
                <a:gd name="T1" fmla="*/ 0 h 5"/>
                <a:gd name="T2" fmla="*/ 0 w 6"/>
                <a:gd name="T3" fmla="*/ 0 h 5"/>
                <a:gd name="T4" fmla="*/ 0 w 6"/>
                <a:gd name="T5" fmla="*/ 7937 h 5"/>
                <a:gd name="T6" fmla="*/ 9525 w 6"/>
                <a:gd name="T7" fmla="*/ 7937 h 5"/>
                <a:gd name="T8" fmla="*/ 9525 w 6"/>
                <a:gd name="T9" fmla="*/ 0 h 5"/>
                <a:gd name="T10" fmla="*/ 4763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6" y="5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52" name="Rectangle 72"/>
            <p:cNvSpPr>
              <a:spLocks noChangeArrowheads="1"/>
            </p:cNvSpPr>
            <p:nvPr/>
          </p:nvSpPr>
          <p:spPr bwMode="auto">
            <a:xfrm>
              <a:off x="4519612" y="5411789"/>
              <a:ext cx="3821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j</a:t>
              </a:r>
              <a:endParaRPr lang="en-US" sz="1600" dirty="0"/>
            </a:p>
          </p:txBody>
        </p:sp>
        <p:sp>
          <p:nvSpPr>
            <p:cNvPr id="20553" name="Rectangle 73"/>
            <p:cNvSpPr>
              <a:spLocks noChangeArrowheads="1"/>
            </p:cNvSpPr>
            <p:nvPr/>
          </p:nvSpPr>
          <p:spPr bwMode="auto">
            <a:xfrm>
              <a:off x="4013200" y="5573714"/>
              <a:ext cx="5350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en-US" sz="1600" dirty="0"/>
            </a:p>
          </p:txBody>
        </p:sp>
        <p:sp>
          <p:nvSpPr>
            <p:cNvPr id="20554" name="Rectangle 74"/>
            <p:cNvSpPr>
              <a:spLocks noChangeArrowheads="1"/>
            </p:cNvSpPr>
            <p:nvPr/>
          </p:nvSpPr>
          <p:spPr bwMode="auto">
            <a:xfrm>
              <a:off x="4121149" y="5646739"/>
              <a:ext cx="27642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0" dirty="0">
                  <a:solidFill>
                    <a:srgbClr val="000000"/>
                  </a:solidFill>
                  <a:latin typeface="Book Antiqua" pitchFamily="18" charset="0"/>
                </a:rPr>
                <a:t>n+1</a:t>
              </a:r>
              <a:endParaRPr lang="en-US" sz="1600" dirty="0"/>
            </a:p>
          </p:txBody>
        </p:sp>
        <p:sp>
          <p:nvSpPr>
            <p:cNvPr id="20648" name="Freeform 168"/>
            <p:cNvSpPr>
              <a:spLocks/>
            </p:cNvSpPr>
            <p:nvPr/>
          </p:nvSpPr>
          <p:spPr bwMode="auto">
            <a:xfrm>
              <a:off x="4514850" y="5214939"/>
              <a:ext cx="9525" cy="20637"/>
            </a:xfrm>
            <a:custGeom>
              <a:avLst/>
              <a:gdLst>
                <a:gd name="T0" fmla="*/ 9525 w 6"/>
                <a:gd name="T1" fmla="*/ 4762 h 13"/>
                <a:gd name="T2" fmla="*/ 9525 w 6"/>
                <a:gd name="T3" fmla="*/ 0 h 13"/>
                <a:gd name="T4" fmla="*/ 0 w 6"/>
                <a:gd name="T5" fmla="*/ 0 h 13"/>
                <a:gd name="T6" fmla="*/ 0 w 6"/>
                <a:gd name="T7" fmla="*/ 20637 h 13"/>
                <a:gd name="T8" fmla="*/ 9525 w 6"/>
                <a:gd name="T9" fmla="*/ 20637 h 13"/>
                <a:gd name="T10" fmla="*/ 9525 w 6"/>
                <a:gd name="T11" fmla="*/ 17462 h 13"/>
                <a:gd name="T12" fmla="*/ 9525 w 6"/>
                <a:gd name="T13" fmla="*/ 4762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13">
                  <a:moveTo>
                    <a:pt x="6" y="3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49" name="Freeform 169"/>
            <p:cNvSpPr>
              <a:spLocks/>
            </p:cNvSpPr>
            <p:nvPr/>
          </p:nvSpPr>
          <p:spPr bwMode="auto">
            <a:xfrm>
              <a:off x="1920874" y="3960813"/>
              <a:ext cx="2921000" cy="1022350"/>
            </a:xfrm>
            <a:custGeom>
              <a:avLst/>
              <a:gdLst>
                <a:gd name="T0" fmla="*/ 0 w 1840"/>
                <a:gd name="T1" fmla="*/ 255588 h 644"/>
                <a:gd name="T2" fmla="*/ 0 w 1840"/>
                <a:gd name="T3" fmla="*/ 260350 h 644"/>
                <a:gd name="T4" fmla="*/ 9525 w 1840"/>
                <a:gd name="T5" fmla="*/ 260350 h 644"/>
                <a:gd name="T6" fmla="*/ 9525 w 1840"/>
                <a:gd name="T7" fmla="*/ 3175 h 644"/>
                <a:gd name="T8" fmla="*/ 4763 w 1840"/>
                <a:gd name="T9" fmla="*/ 7938 h 644"/>
                <a:gd name="T10" fmla="*/ 511175 w 1840"/>
                <a:gd name="T11" fmla="*/ 7938 h 644"/>
                <a:gd name="T12" fmla="*/ 506413 w 1840"/>
                <a:gd name="T13" fmla="*/ 3175 h 644"/>
                <a:gd name="T14" fmla="*/ 506413 w 1840"/>
                <a:gd name="T15" fmla="*/ 260350 h 644"/>
                <a:gd name="T16" fmla="*/ 828675 w 1840"/>
                <a:gd name="T17" fmla="*/ 260350 h 644"/>
                <a:gd name="T18" fmla="*/ 823913 w 1840"/>
                <a:gd name="T19" fmla="*/ 255588 h 644"/>
                <a:gd name="T20" fmla="*/ 823913 w 1840"/>
                <a:gd name="T21" fmla="*/ 512763 h 644"/>
                <a:gd name="T22" fmla="*/ 1522413 w 1840"/>
                <a:gd name="T23" fmla="*/ 512763 h 644"/>
                <a:gd name="T24" fmla="*/ 1517650 w 1840"/>
                <a:gd name="T25" fmla="*/ 509588 h 644"/>
                <a:gd name="T26" fmla="*/ 1517650 w 1840"/>
                <a:gd name="T27" fmla="*/ 769938 h 644"/>
                <a:gd name="T28" fmla="*/ 1774825 w 1840"/>
                <a:gd name="T29" fmla="*/ 769938 h 644"/>
                <a:gd name="T30" fmla="*/ 1771650 w 1840"/>
                <a:gd name="T31" fmla="*/ 765175 h 644"/>
                <a:gd name="T32" fmla="*/ 1771650 w 1840"/>
                <a:gd name="T33" fmla="*/ 1022350 h 644"/>
                <a:gd name="T34" fmla="*/ 2603500 w 1840"/>
                <a:gd name="T35" fmla="*/ 1022350 h 644"/>
                <a:gd name="T36" fmla="*/ 2603500 w 1840"/>
                <a:gd name="T37" fmla="*/ 765175 h 644"/>
                <a:gd name="T38" fmla="*/ 2598738 w 1840"/>
                <a:gd name="T39" fmla="*/ 769938 h 644"/>
                <a:gd name="T40" fmla="*/ 2921000 w 1840"/>
                <a:gd name="T41" fmla="*/ 769938 h 644"/>
                <a:gd name="T42" fmla="*/ 2921000 w 1840"/>
                <a:gd name="T43" fmla="*/ 762000 h 644"/>
                <a:gd name="T44" fmla="*/ 2916238 w 1840"/>
                <a:gd name="T45" fmla="*/ 762000 h 644"/>
                <a:gd name="T46" fmla="*/ 2598738 w 1840"/>
                <a:gd name="T47" fmla="*/ 762000 h 644"/>
                <a:gd name="T48" fmla="*/ 2593975 w 1840"/>
                <a:gd name="T49" fmla="*/ 762000 h 644"/>
                <a:gd name="T50" fmla="*/ 2593975 w 1840"/>
                <a:gd name="T51" fmla="*/ 765175 h 644"/>
                <a:gd name="T52" fmla="*/ 2593975 w 1840"/>
                <a:gd name="T53" fmla="*/ 1017588 h 644"/>
                <a:gd name="T54" fmla="*/ 2598738 w 1840"/>
                <a:gd name="T55" fmla="*/ 1014413 h 644"/>
                <a:gd name="T56" fmla="*/ 1774825 w 1840"/>
                <a:gd name="T57" fmla="*/ 1014413 h 644"/>
                <a:gd name="T58" fmla="*/ 1779588 w 1840"/>
                <a:gd name="T59" fmla="*/ 1017588 h 644"/>
                <a:gd name="T60" fmla="*/ 1779588 w 1840"/>
                <a:gd name="T61" fmla="*/ 765175 h 644"/>
                <a:gd name="T62" fmla="*/ 1779588 w 1840"/>
                <a:gd name="T63" fmla="*/ 762000 h 644"/>
                <a:gd name="T64" fmla="*/ 1774825 w 1840"/>
                <a:gd name="T65" fmla="*/ 762000 h 644"/>
                <a:gd name="T66" fmla="*/ 1522413 w 1840"/>
                <a:gd name="T67" fmla="*/ 762000 h 644"/>
                <a:gd name="T68" fmla="*/ 1527175 w 1840"/>
                <a:gd name="T69" fmla="*/ 765175 h 644"/>
                <a:gd name="T70" fmla="*/ 1527175 w 1840"/>
                <a:gd name="T71" fmla="*/ 509588 h 644"/>
                <a:gd name="T72" fmla="*/ 1527175 w 1840"/>
                <a:gd name="T73" fmla="*/ 504825 h 644"/>
                <a:gd name="T74" fmla="*/ 1522413 w 1840"/>
                <a:gd name="T75" fmla="*/ 504825 h 644"/>
                <a:gd name="T76" fmla="*/ 828675 w 1840"/>
                <a:gd name="T77" fmla="*/ 504825 h 644"/>
                <a:gd name="T78" fmla="*/ 831850 w 1840"/>
                <a:gd name="T79" fmla="*/ 509588 h 644"/>
                <a:gd name="T80" fmla="*/ 831850 w 1840"/>
                <a:gd name="T81" fmla="*/ 255588 h 644"/>
                <a:gd name="T82" fmla="*/ 831850 w 1840"/>
                <a:gd name="T83" fmla="*/ 252413 h 644"/>
                <a:gd name="T84" fmla="*/ 828675 w 1840"/>
                <a:gd name="T85" fmla="*/ 252413 h 644"/>
                <a:gd name="T86" fmla="*/ 511175 w 1840"/>
                <a:gd name="T87" fmla="*/ 252413 h 644"/>
                <a:gd name="T88" fmla="*/ 514350 w 1840"/>
                <a:gd name="T89" fmla="*/ 255588 h 644"/>
                <a:gd name="T90" fmla="*/ 514350 w 1840"/>
                <a:gd name="T91" fmla="*/ 3175 h 644"/>
                <a:gd name="T92" fmla="*/ 514350 w 1840"/>
                <a:gd name="T93" fmla="*/ 0 h 644"/>
                <a:gd name="T94" fmla="*/ 511175 w 1840"/>
                <a:gd name="T95" fmla="*/ 0 h 644"/>
                <a:gd name="T96" fmla="*/ 4763 w 1840"/>
                <a:gd name="T97" fmla="*/ 0 h 644"/>
                <a:gd name="T98" fmla="*/ 0 w 1840"/>
                <a:gd name="T99" fmla="*/ 0 h 644"/>
                <a:gd name="T100" fmla="*/ 0 w 1840"/>
                <a:gd name="T101" fmla="*/ 3175 h 644"/>
                <a:gd name="T102" fmla="*/ 0 w 1840"/>
                <a:gd name="T103" fmla="*/ 255588 h 6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840" h="644">
                  <a:moveTo>
                    <a:pt x="0" y="161"/>
                  </a:moveTo>
                  <a:lnTo>
                    <a:pt x="0" y="164"/>
                  </a:lnTo>
                  <a:lnTo>
                    <a:pt x="6" y="164"/>
                  </a:lnTo>
                  <a:lnTo>
                    <a:pt x="6" y="2"/>
                  </a:lnTo>
                  <a:lnTo>
                    <a:pt x="3" y="5"/>
                  </a:lnTo>
                  <a:lnTo>
                    <a:pt x="322" y="5"/>
                  </a:lnTo>
                  <a:lnTo>
                    <a:pt x="319" y="2"/>
                  </a:lnTo>
                  <a:lnTo>
                    <a:pt x="319" y="164"/>
                  </a:lnTo>
                  <a:lnTo>
                    <a:pt x="522" y="164"/>
                  </a:lnTo>
                  <a:lnTo>
                    <a:pt x="519" y="161"/>
                  </a:lnTo>
                  <a:lnTo>
                    <a:pt x="519" y="323"/>
                  </a:lnTo>
                  <a:lnTo>
                    <a:pt x="959" y="323"/>
                  </a:lnTo>
                  <a:lnTo>
                    <a:pt x="956" y="321"/>
                  </a:lnTo>
                  <a:lnTo>
                    <a:pt x="956" y="485"/>
                  </a:lnTo>
                  <a:lnTo>
                    <a:pt x="1118" y="485"/>
                  </a:lnTo>
                  <a:lnTo>
                    <a:pt x="1116" y="482"/>
                  </a:lnTo>
                  <a:lnTo>
                    <a:pt x="1116" y="644"/>
                  </a:lnTo>
                  <a:lnTo>
                    <a:pt x="1640" y="644"/>
                  </a:lnTo>
                  <a:lnTo>
                    <a:pt x="1640" y="482"/>
                  </a:lnTo>
                  <a:lnTo>
                    <a:pt x="1637" y="485"/>
                  </a:lnTo>
                  <a:lnTo>
                    <a:pt x="1840" y="485"/>
                  </a:lnTo>
                  <a:lnTo>
                    <a:pt x="1840" y="480"/>
                  </a:lnTo>
                  <a:lnTo>
                    <a:pt x="1837" y="480"/>
                  </a:lnTo>
                  <a:lnTo>
                    <a:pt x="1637" y="480"/>
                  </a:lnTo>
                  <a:lnTo>
                    <a:pt x="1634" y="480"/>
                  </a:lnTo>
                  <a:lnTo>
                    <a:pt x="1634" y="482"/>
                  </a:lnTo>
                  <a:lnTo>
                    <a:pt x="1634" y="641"/>
                  </a:lnTo>
                  <a:lnTo>
                    <a:pt x="1637" y="639"/>
                  </a:lnTo>
                  <a:lnTo>
                    <a:pt x="1118" y="639"/>
                  </a:lnTo>
                  <a:lnTo>
                    <a:pt x="1121" y="641"/>
                  </a:lnTo>
                  <a:lnTo>
                    <a:pt x="1121" y="482"/>
                  </a:lnTo>
                  <a:lnTo>
                    <a:pt x="1121" y="480"/>
                  </a:lnTo>
                  <a:lnTo>
                    <a:pt x="1118" y="480"/>
                  </a:lnTo>
                  <a:lnTo>
                    <a:pt x="959" y="480"/>
                  </a:lnTo>
                  <a:lnTo>
                    <a:pt x="962" y="482"/>
                  </a:lnTo>
                  <a:lnTo>
                    <a:pt x="962" y="321"/>
                  </a:lnTo>
                  <a:lnTo>
                    <a:pt x="962" y="318"/>
                  </a:lnTo>
                  <a:lnTo>
                    <a:pt x="959" y="318"/>
                  </a:lnTo>
                  <a:lnTo>
                    <a:pt x="522" y="318"/>
                  </a:lnTo>
                  <a:lnTo>
                    <a:pt x="524" y="321"/>
                  </a:lnTo>
                  <a:lnTo>
                    <a:pt x="524" y="161"/>
                  </a:lnTo>
                  <a:lnTo>
                    <a:pt x="524" y="159"/>
                  </a:lnTo>
                  <a:lnTo>
                    <a:pt x="522" y="159"/>
                  </a:lnTo>
                  <a:lnTo>
                    <a:pt x="322" y="159"/>
                  </a:lnTo>
                  <a:lnTo>
                    <a:pt x="324" y="161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2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139BA72E-9809-4EAD-A789-2E95EA80F6BA}"/>
                </a:ext>
              </a:extLst>
            </p:cNvPr>
            <p:cNvCxnSpPr/>
            <p:nvPr/>
          </p:nvCxnSpPr>
          <p:spPr bwMode="auto">
            <a:xfrm flipH="1">
              <a:off x="1917118" y="3252787"/>
              <a:ext cx="6350" cy="19288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89" name="Gerader Verbinder 288">
              <a:extLst>
                <a:ext uri="{FF2B5EF4-FFF2-40B4-BE49-F238E27FC236}">
                  <a16:creationId xmlns:a16="http://schemas.microsoft.com/office/drawing/2014/main" id="{CB9EB2F9-C6AA-471B-8B57-ED837E9EE645}"/>
                </a:ext>
              </a:extLst>
            </p:cNvPr>
            <p:cNvCxnSpPr/>
            <p:nvPr/>
          </p:nvCxnSpPr>
          <p:spPr bwMode="auto">
            <a:xfrm flipH="1">
              <a:off x="4521857" y="3331369"/>
              <a:ext cx="6350" cy="19288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0551" name="Oval 71"/>
            <p:cNvSpPr>
              <a:spLocks noChangeArrowheads="1"/>
            </p:cNvSpPr>
            <p:nvPr/>
          </p:nvSpPr>
          <p:spPr bwMode="auto">
            <a:xfrm>
              <a:off x="4471987" y="5176839"/>
              <a:ext cx="98425" cy="9842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custDataLst>
      <p:tags r:id="rId2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B0677C3-CBBD-454C-9F3B-B7D652E606E1}:3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313F45B-DC13-4A99-8197-C0D5F235133E}:4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2|3|178.7"/>
  <p:tag name="GENSWF_SLIDE_UID" val="{0CAFF2C5-C8D8-44D3-BFD5-B6B8FD13DB70}:4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F890DEF-8938-4EC3-8048-F5238C14F8E3}:3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25.2|34.8|59.6"/>
  <p:tag name="GENSWF_SLIDE_UID" val="{EE406810-68E3-4A67-B42F-A48501C23561}:4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0.3|39.5|30.1|49.4"/>
  <p:tag name="GENSWF_SLIDE_UID" val="{1ECDF6EB-D43F-4F64-9EE3-92169C901BE3}:4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19.9"/>
  <p:tag name="ISPRING_SLIDE_INDENT_LEVEL" val="1"/>
  <p:tag name="ISPRING_CUSTOM_TIMING_USED" val="0"/>
  <p:tag name="GENSWF_SLIDE_UID" val="{AE78551D-1A87-4917-8D00-81F827D4AD69}:4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37.6|21.4"/>
  <p:tag name="ISPRING_SLIDE_INDENT_LEVEL" val="1"/>
  <p:tag name="ISPRING_CUSTOM_TIMING_USED" val="0"/>
  <p:tag name="GENSWF_SLIDE_UID" val="{FB0C7882-90EB-40BB-9278-A2738318F553}:3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6.7|24.6|12.2|51.6|28.8"/>
  <p:tag name="ISPRING_SLIDE_INDENT_LEVEL" val="1"/>
  <p:tag name="ISPRING_CUSTOM_TIMING_USED" val="0"/>
  <p:tag name="GENSWF_SLIDE_UID" val="{D5D47A52-C05C-4FB8-87CA-595E7E38D7DE}:4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|57.3|57.5|23.4|48.1"/>
  <p:tag name="GENSWF_SLIDE_UID" val="{1CDB5300-6A6B-422E-83D5-8D4C54AD7CFD}:405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>
        <a:spAutoFit/>
      </a:bodyPr>
      <a:lstStyle>
        <a:defPPr algn="l">
          <a:defRPr sz="2000" b="0"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1220</Words>
  <Application>Microsoft Office PowerPoint</Application>
  <PresentationFormat>Breitbild</PresentationFormat>
  <Paragraphs>234</Paragraphs>
  <Slides>24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7" baseType="lpstr">
      <vt:lpstr>Book Antiqua</vt:lpstr>
      <vt:lpstr>Wingdings</vt:lpstr>
      <vt:lpstr>Arial</vt:lpstr>
      <vt:lpstr>Symbol</vt:lpstr>
      <vt:lpstr>Cambria Math</vt:lpstr>
      <vt:lpstr>Times New Roman</vt:lpstr>
      <vt:lpstr>MT Extra</vt:lpstr>
      <vt:lpstr>Wingdings 3</vt:lpstr>
      <vt:lpstr>Segoe UI</vt:lpstr>
      <vt:lpstr>Arial Rounded MT Bold</vt:lpstr>
      <vt:lpstr>i3_powerpoint_2017</vt:lpstr>
      <vt:lpstr>Equation</vt:lpstr>
      <vt:lpstr>Formel</vt:lpstr>
      <vt:lpstr>PowerPoint-Präsentation</vt:lpstr>
      <vt:lpstr>Disclaimer and Copyright Notice</vt:lpstr>
      <vt:lpstr>Chapter 5</vt:lpstr>
      <vt:lpstr>Model Structure and Parameters</vt:lpstr>
      <vt:lpstr>Delay System GI/M/1</vt:lpstr>
      <vt:lpstr>State Process of GI/M/1 Delay System</vt:lpstr>
      <vt:lpstr>Markov Chain and State Transition</vt:lpstr>
      <vt:lpstr>Embedded Markov Chain</vt:lpstr>
      <vt:lpstr>Transition Probability</vt:lpstr>
      <vt:lpstr>State Transition Probability and State Transition Matrix</vt:lpstr>
      <vt:lpstr>State Probabilities </vt:lpstr>
      <vt:lpstr>General State Transition Equation</vt:lpstr>
      <vt:lpstr>Stationary Analysis GI/M/1</vt:lpstr>
      <vt:lpstr>State Analysis with Geometric Approach</vt:lpstr>
      <vt:lpstr>State Analysis with Geometric Approach</vt:lpstr>
      <vt:lpstr>State Analysis with Geometric Approach: Non-Trivial Root</vt:lpstr>
      <vt:lpstr>Visualization: Non-Trivial Root</vt:lpstr>
      <vt:lpstr>Summary: Analysis with Geometric Approach</vt:lpstr>
      <vt:lpstr>https://modeling.systems/ </vt:lpstr>
      <vt:lpstr>Waiting Time Distribution</vt:lpstr>
      <vt:lpstr>Waiting Time Distribution</vt:lpstr>
      <vt:lpstr>Waiting Time Distribution (f.)</vt:lpstr>
      <vt:lpstr>Example 1: Uniform Interarrival Times</vt:lpstr>
      <vt:lpstr>Example 2: Parameter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Ch5.4 GI/M/1 Delay System</dc:title>
  <dc:creator>tobias.hossfeld@uni-wuerzburg.de</dc:creator>
  <cp:lastModifiedBy>Tobias Hoßfeld</cp:lastModifiedBy>
  <cp:revision>946</cp:revision>
  <dcterms:created xsi:type="dcterms:W3CDTF">2011-01-08T01:15:19Z</dcterms:created>
  <dcterms:modified xsi:type="dcterms:W3CDTF">2022-05-05T09:26:18Z</dcterms:modified>
</cp:coreProperties>
</file>